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1"/>
  </p:notesMasterIdLst>
  <p:sldIdLst>
    <p:sldId id="300" r:id="rId2"/>
    <p:sldId id="259" r:id="rId3"/>
    <p:sldId id="293" r:id="rId4"/>
    <p:sldId id="294" r:id="rId5"/>
    <p:sldId id="295" r:id="rId6"/>
    <p:sldId id="296" r:id="rId7"/>
    <p:sldId id="297" r:id="rId8"/>
    <p:sldId id="298" r:id="rId9"/>
    <p:sldId id="299" r:id="rId10"/>
    <p:sldId id="301" r:id="rId11"/>
    <p:sldId id="304" r:id="rId12"/>
    <p:sldId id="305" r:id="rId13"/>
    <p:sldId id="306" r:id="rId14"/>
    <p:sldId id="307" r:id="rId15"/>
    <p:sldId id="303" r:id="rId16"/>
    <p:sldId id="308" r:id="rId17"/>
    <p:sldId id="309" r:id="rId18"/>
    <p:sldId id="310" r:id="rId19"/>
    <p:sldId id="312" r:id="rId2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9C3"/>
    <a:srgbClr val="C5E3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1320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5023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98740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9103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29946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945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417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3421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96525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9854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816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9498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0309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4470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0919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7238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56730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667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1.jp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9.jp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jpg"/><Relationship Id="rId7"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2.jpg"/><Relationship Id="rId11" Type="http://schemas.openxmlformats.org/officeDocument/2006/relationships/image" Target="../media/image2.png"/><Relationship Id="rId5" Type="http://schemas.openxmlformats.org/officeDocument/2006/relationships/image" Target="../media/image21.jpg"/><Relationship Id="rId10" Type="http://schemas.openxmlformats.org/officeDocument/2006/relationships/image" Target="../media/image14.png"/><Relationship Id="rId4" Type="http://schemas.openxmlformats.org/officeDocument/2006/relationships/image" Target="../media/image20.png"/><Relationship Id="rId9"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486" y="116927"/>
            <a:ext cx="9277598" cy="6005135"/>
          </a:xfrm>
          <a:prstGeom prst="rect">
            <a:avLst/>
          </a:prstGeom>
        </p:spPr>
      </p:pic>
    </p:spTree>
    <p:extLst>
      <p:ext uri="{BB962C8B-B14F-4D97-AF65-F5344CB8AC3E}">
        <p14:creationId xmlns:p14="http://schemas.microsoft.com/office/powerpoint/2010/main" val="677408485"/>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6796" y="116928"/>
            <a:ext cx="8336287" cy="5395850"/>
          </a:xfrm>
          <a:prstGeom prst="rect">
            <a:avLst/>
          </a:prstGeom>
        </p:spPr>
      </p:pic>
      <p:sp>
        <p:nvSpPr>
          <p:cNvPr id="4" name="Tekstfelt 3"/>
          <p:cNvSpPr txBox="1"/>
          <p:nvPr/>
        </p:nvSpPr>
        <p:spPr>
          <a:xfrm>
            <a:off x="1969477" y="4853354"/>
            <a:ext cx="7139354" cy="307777"/>
          </a:xfrm>
          <a:prstGeom prst="rect">
            <a:avLst/>
          </a:prstGeom>
          <a:noFill/>
        </p:spPr>
        <p:txBody>
          <a:bodyPr wrap="square" rtlCol="0">
            <a:spAutoFit/>
          </a:bodyPr>
          <a:lstStyle/>
          <a:p>
            <a:r>
              <a:rPr lang="da-DK" dirty="0" smtClean="0"/>
              <a:t>…og 169 delmål</a:t>
            </a:r>
            <a:endParaRPr lang="da-DK" dirty="0"/>
          </a:p>
        </p:txBody>
      </p:sp>
    </p:spTree>
    <p:extLst>
      <p:ext uri="{BB962C8B-B14F-4D97-AF65-F5344CB8AC3E}">
        <p14:creationId xmlns:p14="http://schemas.microsoft.com/office/powerpoint/2010/main" val="1885322849"/>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10" name="Google Shape;243;p29"/>
          <p:cNvPicPr preferRelativeResize="0"/>
          <p:nvPr/>
        </p:nvPicPr>
        <p:blipFill rotWithShape="1">
          <a:blip r:embed="rId4">
            <a:alphaModFix/>
          </a:blip>
          <a:srcRect/>
          <a:stretch/>
        </p:blipFill>
        <p:spPr>
          <a:xfrm>
            <a:off x="574712" y="638072"/>
            <a:ext cx="10856349" cy="612794"/>
          </a:xfrm>
          <a:prstGeom prst="rect">
            <a:avLst/>
          </a:prstGeom>
          <a:noFill/>
          <a:ln>
            <a:noFill/>
          </a:ln>
        </p:spPr>
      </p:pic>
      <p:sp>
        <p:nvSpPr>
          <p:cNvPr id="13" name="Google Shape;246;p29"/>
          <p:cNvSpPr txBox="1"/>
          <p:nvPr/>
        </p:nvSpPr>
        <p:spPr>
          <a:xfrm>
            <a:off x="9333046" y="0"/>
            <a:ext cx="2858954" cy="18232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a:solidFill>
                  <a:srgbClr val="012A60"/>
                </a:solidFill>
                <a:latin typeface="Arial"/>
                <a:ea typeface="Arial"/>
                <a:cs typeface="Arial"/>
                <a:sym typeface="Arial"/>
              </a:rPr>
              <a:t>Foto: UN Photo/Eskinder Debebe; UN Photo/Rick Bajornas</a:t>
            </a:r>
            <a:endParaRPr sz="1000" b="0" i="0" u="none" strike="noStrike" cap="none">
              <a:solidFill>
                <a:srgbClr val="012A60"/>
              </a:solidFill>
              <a:latin typeface="Arial"/>
              <a:ea typeface="Arial"/>
              <a:cs typeface="Arial"/>
              <a:sym typeface="Arial"/>
            </a:endParaRPr>
          </a:p>
        </p:txBody>
      </p:sp>
      <p:sp>
        <p:nvSpPr>
          <p:cNvPr id="14" name="Google Shape;228;p28"/>
          <p:cNvSpPr txBox="1">
            <a:spLocks noGrp="1"/>
          </p:cNvSpPr>
          <p:nvPr>
            <p:ph type="body" idx="1"/>
          </p:nvPr>
        </p:nvSpPr>
        <p:spPr>
          <a:xfrm>
            <a:off x="574712" y="2548894"/>
            <a:ext cx="7021842" cy="292688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2400" dirty="0">
                <a:latin typeface="Arial"/>
                <a:ea typeface="Arial"/>
                <a:cs typeface="Arial"/>
                <a:sym typeface="Arial"/>
              </a:rPr>
              <a:t>1. at </a:t>
            </a:r>
            <a:r>
              <a:rPr lang="en-US" sz="2400" dirty="0" err="1">
                <a:latin typeface="Arial"/>
                <a:ea typeface="Arial"/>
                <a:cs typeface="Arial"/>
                <a:sym typeface="Arial"/>
              </a:rPr>
              <a:t>opretholde</a:t>
            </a:r>
            <a:r>
              <a:rPr lang="en-US" sz="2400" dirty="0">
                <a:latin typeface="Arial"/>
                <a:ea typeface="Arial"/>
                <a:cs typeface="Arial"/>
                <a:sym typeface="Arial"/>
              </a:rPr>
              <a:t> </a:t>
            </a:r>
            <a:r>
              <a:rPr lang="en-US" sz="2400" dirty="0" err="1">
                <a:latin typeface="Arial"/>
                <a:ea typeface="Arial"/>
                <a:cs typeface="Arial"/>
                <a:sym typeface="Arial"/>
              </a:rPr>
              <a:t>mellemfolkelig</a:t>
            </a:r>
            <a:r>
              <a:rPr lang="en-US" sz="2400" dirty="0">
                <a:latin typeface="Arial"/>
                <a:ea typeface="Arial"/>
                <a:cs typeface="Arial"/>
                <a:sym typeface="Arial"/>
              </a:rPr>
              <a:t> </a:t>
            </a:r>
            <a:r>
              <a:rPr lang="en-US" sz="2400" dirty="0" err="1">
                <a:latin typeface="Arial"/>
                <a:ea typeface="Arial"/>
                <a:cs typeface="Arial"/>
                <a:sym typeface="Arial"/>
              </a:rPr>
              <a:t>fred</a:t>
            </a:r>
            <a:r>
              <a:rPr lang="en-US" sz="2400" dirty="0">
                <a:latin typeface="Arial"/>
                <a:ea typeface="Arial"/>
                <a:cs typeface="Arial"/>
                <a:sym typeface="Arial"/>
              </a:rPr>
              <a:t> og </a:t>
            </a:r>
            <a:r>
              <a:rPr lang="en-US" sz="2400" dirty="0" err="1">
                <a:latin typeface="Arial"/>
                <a:ea typeface="Arial"/>
                <a:cs typeface="Arial"/>
                <a:sym typeface="Arial"/>
              </a:rPr>
              <a:t>sikkerhed</a:t>
            </a:r>
            <a:endParaRPr sz="2400" dirty="0"/>
          </a:p>
          <a:p>
            <a:pPr marL="0" lvl="0" indent="0" algn="l" rtl="0">
              <a:lnSpc>
                <a:spcPct val="90000"/>
              </a:lnSpc>
              <a:spcBef>
                <a:spcPts val="1000"/>
              </a:spcBef>
              <a:spcAft>
                <a:spcPts val="0"/>
              </a:spcAft>
              <a:buClr>
                <a:schemeClr val="dk1"/>
              </a:buClr>
              <a:buSzPts val="3200"/>
              <a:buNone/>
            </a:pPr>
            <a:endParaRPr sz="2400" dirty="0">
              <a:latin typeface="Arial"/>
              <a:ea typeface="Arial"/>
              <a:cs typeface="Arial"/>
              <a:sym typeface="Arial"/>
            </a:endParaRPr>
          </a:p>
          <a:p>
            <a:pPr marL="0" lvl="0" indent="0" algn="l" rtl="0">
              <a:lnSpc>
                <a:spcPct val="90000"/>
              </a:lnSpc>
              <a:spcBef>
                <a:spcPts val="1000"/>
              </a:spcBef>
              <a:spcAft>
                <a:spcPts val="0"/>
              </a:spcAft>
              <a:buClr>
                <a:schemeClr val="dk1"/>
              </a:buClr>
              <a:buSzPts val="3200"/>
              <a:buNone/>
            </a:pPr>
            <a:r>
              <a:rPr lang="en-US" sz="2400" i="1" dirty="0" err="1">
                <a:latin typeface="Arial"/>
                <a:ea typeface="Arial"/>
                <a:cs typeface="Arial"/>
                <a:sym typeface="Arial"/>
              </a:rPr>
              <a:t>Hvordan</a:t>
            </a:r>
            <a:r>
              <a:rPr lang="en-US" sz="2400" i="1" dirty="0">
                <a:latin typeface="Arial"/>
                <a:ea typeface="Arial"/>
                <a:cs typeface="Arial"/>
                <a:sym typeface="Arial"/>
              </a:rPr>
              <a:t> </a:t>
            </a:r>
            <a:r>
              <a:rPr lang="en-US" sz="2400" i="1" dirty="0" err="1">
                <a:latin typeface="Arial"/>
                <a:ea typeface="Arial"/>
                <a:cs typeface="Arial"/>
                <a:sym typeface="Arial"/>
              </a:rPr>
              <a:t>relaterer</a:t>
            </a:r>
            <a:r>
              <a:rPr lang="en-US" sz="2400" i="1" dirty="0">
                <a:latin typeface="Arial"/>
                <a:ea typeface="Arial"/>
                <a:cs typeface="Arial"/>
                <a:sym typeface="Arial"/>
              </a:rPr>
              <a:t> </a:t>
            </a:r>
            <a:r>
              <a:rPr lang="en-US" sz="2400" i="1" dirty="0" err="1">
                <a:latin typeface="Arial"/>
                <a:ea typeface="Arial"/>
                <a:cs typeface="Arial"/>
                <a:sym typeface="Arial"/>
              </a:rPr>
              <a:t>Verdensmålene</a:t>
            </a:r>
            <a:r>
              <a:rPr lang="en-US" sz="2400" i="1" dirty="0">
                <a:latin typeface="Arial"/>
                <a:ea typeface="Arial"/>
                <a:cs typeface="Arial"/>
                <a:sym typeface="Arial"/>
              </a:rPr>
              <a:t> </a:t>
            </a:r>
            <a:r>
              <a:rPr lang="en-US" sz="2400" i="1" dirty="0" err="1">
                <a:latin typeface="Arial"/>
                <a:ea typeface="Arial"/>
                <a:cs typeface="Arial"/>
                <a:sym typeface="Arial"/>
              </a:rPr>
              <a:t>til</a:t>
            </a:r>
            <a:r>
              <a:rPr lang="en-US" sz="2400" i="1" dirty="0">
                <a:latin typeface="Arial"/>
                <a:ea typeface="Arial"/>
                <a:cs typeface="Arial"/>
                <a:sym typeface="Arial"/>
              </a:rPr>
              <a:t> </a:t>
            </a:r>
            <a:r>
              <a:rPr lang="en-US" sz="2400" i="1" dirty="0" err="1">
                <a:latin typeface="Arial"/>
                <a:ea typeface="Arial"/>
                <a:cs typeface="Arial"/>
                <a:sym typeface="Arial"/>
              </a:rPr>
              <a:t>dette</a:t>
            </a:r>
            <a:r>
              <a:rPr lang="en-US" sz="2400" i="1" dirty="0">
                <a:latin typeface="Arial"/>
                <a:ea typeface="Arial"/>
                <a:cs typeface="Arial"/>
                <a:sym typeface="Arial"/>
              </a:rPr>
              <a:t> </a:t>
            </a:r>
            <a:r>
              <a:rPr lang="en-US" sz="2400" i="1" dirty="0" err="1">
                <a:latin typeface="Arial"/>
                <a:ea typeface="Arial"/>
                <a:cs typeface="Arial"/>
                <a:sym typeface="Arial"/>
              </a:rPr>
              <a:t>formål</a:t>
            </a:r>
            <a:r>
              <a:rPr lang="en-US" sz="2400" i="1" dirty="0">
                <a:latin typeface="Arial"/>
                <a:ea typeface="Arial"/>
                <a:cs typeface="Arial"/>
                <a:sym typeface="Arial"/>
              </a:rPr>
              <a:t>?</a:t>
            </a:r>
            <a:endParaRPr sz="2400" dirty="0"/>
          </a:p>
        </p:txBody>
      </p:sp>
      <p:sp>
        <p:nvSpPr>
          <p:cNvPr id="15" name="Google Shape;230;p28"/>
          <p:cNvSpPr txBox="1">
            <a:spLocks noGrp="1"/>
          </p:cNvSpPr>
          <p:nvPr>
            <p:ph type="title"/>
          </p:nvPr>
        </p:nvSpPr>
        <p:spPr>
          <a:xfrm>
            <a:off x="574712" y="1513936"/>
            <a:ext cx="5892475" cy="1034958"/>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fire </a:t>
            </a:r>
            <a:r>
              <a:rPr lang="en-US" dirty="0" err="1">
                <a:solidFill>
                  <a:srgbClr val="012A60"/>
                </a:solidFill>
                <a:latin typeface="Arial"/>
                <a:ea typeface="Arial"/>
                <a:cs typeface="Arial"/>
                <a:sym typeface="Arial"/>
              </a:rPr>
              <a:t>hovedformål</a:t>
            </a:r>
            <a:endParaRPr dirty="0">
              <a:solidFill>
                <a:srgbClr val="012A60"/>
              </a:solidFill>
              <a:latin typeface="Arial"/>
              <a:ea typeface="Arial"/>
              <a:cs typeface="Arial"/>
              <a:sym typeface="Arial"/>
            </a:endParaRPr>
          </a:p>
        </p:txBody>
      </p:sp>
      <p:pic>
        <p:nvPicPr>
          <p:cNvPr id="16" name="Google Shape;232;p28"/>
          <p:cNvPicPr preferRelativeResize="0"/>
          <p:nvPr/>
        </p:nvPicPr>
        <p:blipFill rotWithShape="1">
          <a:blip r:embed="rId5">
            <a:alphaModFix/>
          </a:blip>
          <a:srcRect b="12339"/>
          <a:stretch/>
        </p:blipFill>
        <p:spPr>
          <a:xfrm>
            <a:off x="8881733" y="1551349"/>
            <a:ext cx="2530719" cy="1590285"/>
          </a:xfrm>
          <a:prstGeom prst="rect">
            <a:avLst/>
          </a:prstGeom>
          <a:noFill/>
          <a:ln>
            <a:noFill/>
          </a:ln>
        </p:spPr>
      </p:pic>
      <p:pic>
        <p:nvPicPr>
          <p:cNvPr id="17" name="Google Shape;233;p28"/>
          <p:cNvPicPr preferRelativeResize="0"/>
          <p:nvPr/>
        </p:nvPicPr>
        <p:blipFill rotWithShape="1">
          <a:blip r:embed="rId6">
            <a:alphaModFix/>
          </a:blip>
          <a:srcRect b="7645"/>
          <a:stretch/>
        </p:blipFill>
        <p:spPr>
          <a:xfrm>
            <a:off x="8881733" y="3330257"/>
            <a:ext cx="2548741" cy="1800614"/>
          </a:xfrm>
          <a:prstGeom prst="rect">
            <a:avLst/>
          </a:prstGeom>
          <a:noFill/>
          <a:ln>
            <a:noFill/>
          </a:ln>
        </p:spPr>
      </p:pic>
      <p:sp>
        <p:nvSpPr>
          <p:cNvPr id="18" name="Google Shape;234;p28"/>
          <p:cNvSpPr txBox="1"/>
          <p:nvPr/>
        </p:nvSpPr>
        <p:spPr>
          <a:xfrm>
            <a:off x="8120205" y="446621"/>
            <a:ext cx="3135859" cy="20253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a:solidFill>
                  <a:srgbClr val="012A60"/>
                </a:solidFill>
                <a:latin typeface="Arial"/>
                <a:ea typeface="Arial"/>
                <a:cs typeface="Arial"/>
                <a:sym typeface="Arial"/>
              </a:rPr>
              <a:t>Foto: UN Photo/Staton Winter; UN Photo/Olivier Chassot </a:t>
            </a:r>
            <a:endParaRPr/>
          </a:p>
        </p:txBody>
      </p:sp>
      <p:pic>
        <p:nvPicPr>
          <p:cNvPr id="19" name="Billede 18"/>
          <p:cNvPicPr>
            <a:picLocks noChangeAspect="1"/>
          </p:cNvPicPr>
          <p:nvPr/>
        </p:nvPicPr>
        <p:blipFill rotWithShape="1">
          <a:blip r:embed="rId7">
            <a:extLst>
              <a:ext uri="{28A0092B-C50C-407E-A947-70E740481C1C}">
                <a14:useLocalDpi xmlns:a14="http://schemas.microsoft.com/office/drawing/2010/main" val="0"/>
              </a:ext>
            </a:extLst>
          </a:blip>
          <a:srcRect l="50246" t="41684" r="36486" b="38258"/>
          <a:stretch/>
        </p:blipFill>
        <p:spPr>
          <a:xfrm>
            <a:off x="6348045" y="651532"/>
            <a:ext cx="612458" cy="599333"/>
          </a:xfrm>
          <a:prstGeom prst="rect">
            <a:avLst/>
          </a:prstGeom>
        </p:spPr>
      </p:pic>
    </p:spTree>
    <p:extLst>
      <p:ext uri="{BB962C8B-B14F-4D97-AF65-F5344CB8AC3E}">
        <p14:creationId xmlns:p14="http://schemas.microsoft.com/office/powerpoint/2010/main" val="744687727"/>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sp>
        <p:nvSpPr>
          <p:cNvPr id="7" name="Google Shape;240;p29"/>
          <p:cNvSpPr txBox="1">
            <a:spLocks noGrp="1"/>
          </p:cNvSpPr>
          <p:nvPr>
            <p:ph type="body" idx="1"/>
          </p:nvPr>
        </p:nvSpPr>
        <p:spPr>
          <a:xfrm>
            <a:off x="574712" y="2424236"/>
            <a:ext cx="4224792" cy="263482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2200" dirty="0">
                <a:latin typeface="Arial"/>
                <a:ea typeface="Arial"/>
                <a:cs typeface="Arial"/>
                <a:sym typeface="Arial"/>
              </a:rPr>
              <a:t>2. at </a:t>
            </a:r>
            <a:r>
              <a:rPr lang="en-US" sz="2200" dirty="0" err="1">
                <a:latin typeface="Arial"/>
                <a:ea typeface="Arial"/>
                <a:cs typeface="Arial"/>
                <a:sym typeface="Arial"/>
              </a:rPr>
              <a:t>fremme</a:t>
            </a:r>
            <a:r>
              <a:rPr lang="en-US" sz="2200" dirty="0">
                <a:latin typeface="Arial"/>
                <a:ea typeface="Arial"/>
                <a:cs typeface="Arial"/>
                <a:sym typeface="Arial"/>
              </a:rPr>
              <a:t> </a:t>
            </a:r>
            <a:r>
              <a:rPr lang="en-US" sz="2200" dirty="0" err="1">
                <a:latin typeface="Arial"/>
                <a:ea typeface="Arial"/>
                <a:cs typeface="Arial"/>
                <a:sym typeface="Arial"/>
              </a:rPr>
              <a:t>venskabelige</a:t>
            </a:r>
            <a:r>
              <a:rPr lang="en-US" sz="2200" dirty="0">
                <a:latin typeface="Arial"/>
                <a:ea typeface="Arial"/>
                <a:cs typeface="Arial"/>
                <a:sym typeface="Arial"/>
              </a:rPr>
              <a:t> </a:t>
            </a:r>
            <a:r>
              <a:rPr lang="en-US" sz="2200" dirty="0" err="1">
                <a:latin typeface="Arial"/>
                <a:ea typeface="Arial"/>
                <a:cs typeface="Arial"/>
                <a:sym typeface="Arial"/>
              </a:rPr>
              <a:t>forhold</a:t>
            </a:r>
            <a:r>
              <a:rPr lang="en-US" sz="2200" dirty="0">
                <a:latin typeface="Arial"/>
                <a:ea typeface="Arial"/>
                <a:cs typeface="Arial"/>
                <a:sym typeface="Arial"/>
              </a:rPr>
              <a:t> </a:t>
            </a:r>
            <a:r>
              <a:rPr lang="en-US" sz="2200" dirty="0" err="1">
                <a:latin typeface="Arial"/>
                <a:ea typeface="Arial"/>
                <a:cs typeface="Arial"/>
                <a:sym typeface="Arial"/>
              </a:rPr>
              <a:t>mellem</a:t>
            </a:r>
            <a:r>
              <a:rPr lang="en-US" sz="2200" dirty="0">
                <a:latin typeface="Arial"/>
                <a:ea typeface="Arial"/>
                <a:cs typeface="Arial"/>
                <a:sym typeface="Arial"/>
              </a:rPr>
              <a:t> </a:t>
            </a:r>
            <a:r>
              <a:rPr lang="en-US" sz="2200" dirty="0" err="1">
                <a:latin typeface="Arial"/>
                <a:ea typeface="Arial"/>
                <a:cs typeface="Arial"/>
                <a:sym typeface="Arial"/>
              </a:rPr>
              <a:t>nationerne</a:t>
            </a:r>
            <a:endParaRPr sz="2200" dirty="0"/>
          </a:p>
          <a:p>
            <a:pPr marL="0" lvl="0" indent="0" algn="l" rtl="0">
              <a:lnSpc>
                <a:spcPct val="90000"/>
              </a:lnSpc>
              <a:spcBef>
                <a:spcPts val="1000"/>
              </a:spcBef>
              <a:spcAft>
                <a:spcPts val="0"/>
              </a:spcAft>
              <a:buClr>
                <a:schemeClr val="dk1"/>
              </a:buClr>
              <a:buSzPts val="3200"/>
              <a:buNone/>
            </a:pPr>
            <a:endParaRPr sz="2200" dirty="0">
              <a:latin typeface="Arial"/>
              <a:ea typeface="Arial"/>
              <a:cs typeface="Arial"/>
              <a:sym typeface="Arial"/>
            </a:endParaRPr>
          </a:p>
          <a:p>
            <a:pPr marL="0" lvl="0" indent="0" algn="l" rtl="0">
              <a:lnSpc>
                <a:spcPct val="90000"/>
              </a:lnSpc>
              <a:spcBef>
                <a:spcPts val="1000"/>
              </a:spcBef>
              <a:spcAft>
                <a:spcPts val="0"/>
              </a:spcAft>
              <a:buClr>
                <a:schemeClr val="dk1"/>
              </a:buClr>
              <a:buSzPts val="3200"/>
              <a:buNone/>
            </a:pPr>
            <a:r>
              <a:rPr lang="en-US" sz="2200" i="1" dirty="0" err="1">
                <a:latin typeface="Arial"/>
                <a:ea typeface="Arial"/>
                <a:cs typeface="Arial"/>
                <a:sym typeface="Arial"/>
              </a:rPr>
              <a:t>Hvordan</a:t>
            </a:r>
            <a:r>
              <a:rPr lang="en-US" sz="2200" i="1" dirty="0">
                <a:latin typeface="Arial"/>
                <a:ea typeface="Arial"/>
                <a:cs typeface="Arial"/>
                <a:sym typeface="Arial"/>
              </a:rPr>
              <a:t> </a:t>
            </a:r>
            <a:r>
              <a:rPr lang="en-US" sz="2200" i="1" dirty="0" err="1">
                <a:latin typeface="Arial"/>
                <a:ea typeface="Arial"/>
                <a:cs typeface="Arial"/>
                <a:sym typeface="Arial"/>
              </a:rPr>
              <a:t>relaterer</a:t>
            </a:r>
            <a:r>
              <a:rPr lang="en-US" sz="2200" i="1" dirty="0">
                <a:latin typeface="Arial"/>
                <a:ea typeface="Arial"/>
                <a:cs typeface="Arial"/>
                <a:sym typeface="Arial"/>
              </a:rPr>
              <a:t> </a:t>
            </a:r>
            <a:r>
              <a:rPr lang="en-US" sz="2200" i="1" dirty="0" err="1">
                <a:latin typeface="Arial"/>
                <a:ea typeface="Arial"/>
                <a:cs typeface="Arial"/>
                <a:sym typeface="Arial"/>
              </a:rPr>
              <a:t>Verdensmålene</a:t>
            </a:r>
            <a:r>
              <a:rPr lang="en-US" sz="2200" i="1" dirty="0">
                <a:latin typeface="Arial"/>
                <a:ea typeface="Arial"/>
                <a:cs typeface="Arial"/>
                <a:sym typeface="Arial"/>
              </a:rPr>
              <a:t> </a:t>
            </a:r>
            <a:r>
              <a:rPr lang="en-US" sz="2200" i="1" dirty="0" err="1">
                <a:latin typeface="Arial"/>
                <a:ea typeface="Arial"/>
                <a:cs typeface="Arial"/>
                <a:sym typeface="Arial"/>
              </a:rPr>
              <a:t>til</a:t>
            </a:r>
            <a:r>
              <a:rPr lang="en-US" sz="2200" i="1" dirty="0">
                <a:latin typeface="Arial"/>
                <a:ea typeface="Arial"/>
                <a:cs typeface="Arial"/>
                <a:sym typeface="Arial"/>
              </a:rPr>
              <a:t> </a:t>
            </a:r>
            <a:r>
              <a:rPr lang="en-US" sz="2200" i="1" dirty="0" err="1">
                <a:latin typeface="Arial"/>
                <a:ea typeface="Arial"/>
                <a:cs typeface="Arial"/>
                <a:sym typeface="Arial"/>
              </a:rPr>
              <a:t>dette</a:t>
            </a:r>
            <a:r>
              <a:rPr lang="en-US" sz="2200" i="1" dirty="0">
                <a:latin typeface="Arial"/>
                <a:ea typeface="Arial"/>
                <a:cs typeface="Arial"/>
                <a:sym typeface="Arial"/>
              </a:rPr>
              <a:t> </a:t>
            </a:r>
            <a:r>
              <a:rPr lang="en-US" sz="2200" i="1" dirty="0" err="1">
                <a:latin typeface="Arial"/>
                <a:ea typeface="Arial"/>
                <a:cs typeface="Arial"/>
                <a:sym typeface="Arial"/>
              </a:rPr>
              <a:t>formål</a:t>
            </a:r>
            <a:r>
              <a:rPr lang="en-US" sz="2200" i="1" dirty="0">
                <a:latin typeface="Arial"/>
                <a:ea typeface="Arial"/>
                <a:cs typeface="Arial"/>
                <a:sym typeface="Arial"/>
              </a:rPr>
              <a:t>?</a:t>
            </a:r>
            <a:endParaRPr sz="2200" dirty="0"/>
          </a:p>
          <a:p>
            <a:pPr marL="0" lvl="0" indent="0" algn="l" rtl="0">
              <a:lnSpc>
                <a:spcPct val="90000"/>
              </a:lnSpc>
              <a:spcBef>
                <a:spcPts val="1000"/>
              </a:spcBef>
              <a:spcAft>
                <a:spcPts val="0"/>
              </a:spcAft>
              <a:buClr>
                <a:schemeClr val="dk1"/>
              </a:buClr>
              <a:buSzPts val="3200"/>
              <a:buNone/>
            </a:pPr>
            <a:endParaRPr sz="3200" dirty="0">
              <a:latin typeface="Arial"/>
              <a:ea typeface="Arial"/>
              <a:cs typeface="Arial"/>
              <a:sym typeface="Arial"/>
            </a:endParaRPr>
          </a:p>
        </p:txBody>
      </p:sp>
      <p:sp>
        <p:nvSpPr>
          <p:cNvPr id="8" name="Google Shape;242;p29"/>
          <p:cNvSpPr txBox="1">
            <a:spLocks noGrp="1"/>
          </p:cNvSpPr>
          <p:nvPr>
            <p:ph type="title"/>
          </p:nvPr>
        </p:nvSpPr>
        <p:spPr>
          <a:xfrm>
            <a:off x="574712" y="1492553"/>
            <a:ext cx="5571090" cy="9316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fire </a:t>
            </a:r>
            <a:r>
              <a:rPr lang="en-US" dirty="0" err="1">
                <a:solidFill>
                  <a:srgbClr val="012A60"/>
                </a:solidFill>
                <a:latin typeface="Arial"/>
                <a:ea typeface="Arial"/>
                <a:cs typeface="Arial"/>
                <a:sym typeface="Arial"/>
              </a:rPr>
              <a:t>hovedformål</a:t>
            </a:r>
            <a:endParaRPr dirty="0">
              <a:solidFill>
                <a:srgbClr val="012A60"/>
              </a:solidFill>
              <a:latin typeface="Arial"/>
              <a:ea typeface="Arial"/>
              <a:cs typeface="Arial"/>
              <a:sym typeface="Arial"/>
            </a:endParaRPr>
          </a:p>
        </p:txBody>
      </p:sp>
      <p:pic>
        <p:nvPicPr>
          <p:cNvPr id="10" name="Google Shape;243;p29"/>
          <p:cNvPicPr preferRelativeResize="0"/>
          <p:nvPr/>
        </p:nvPicPr>
        <p:blipFill rotWithShape="1">
          <a:blip r:embed="rId4">
            <a:alphaModFix/>
          </a:blip>
          <a:srcRect/>
          <a:stretch/>
        </p:blipFill>
        <p:spPr>
          <a:xfrm>
            <a:off x="574712" y="638072"/>
            <a:ext cx="10856349" cy="612794"/>
          </a:xfrm>
          <a:prstGeom prst="rect">
            <a:avLst/>
          </a:prstGeom>
          <a:noFill/>
          <a:ln>
            <a:noFill/>
          </a:ln>
        </p:spPr>
      </p:pic>
      <p:pic>
        <p:nvPicPr>
          <p:cNvPr id="11" name="Google Shape;244;p29"/>
          <p:cNvPicPr preferRelativeResize="0"/>
          <p:nvPr/>
        </p:nvPicPr>
        <p:blipFill rotWithShape="1">
          <a:blip r:embed="rId5">
            <a:alphaModFix/>
          </a:blip>
          <a:srcRect b="10465"/>
          <a:stretch/>
        </p:blipFill>
        <p:spPr>
          <a:xfrm>
            <a:off x="8315654" y="1481933"/>
            <a:ext cx="3115407" cy="1884606"/>
          </a:xfrm>
          <a:prstGeom prst="rect">
            <a:avLst/>
          </a:prstGeom>
          <a:noFill/>
          <a:ln>
            <a:noFill/>
          </a:ln>
        </p:spPr>
      </p:pic>
      <p:pic>
        <p:nvPicPr>
          <p:cNvPr id="12" name="Google Shape;245;p29"/>
          <p:cNvPicPr preferRelativeResize="0"/>
          <p:nvPr/>
        </p:nvPicPr>
        <p:blipFill rotWithShape="1">
          <a:blip r:embed="rId6">
            <a:alphaModFix/>
          </a:blip>
          <a:srcRect t="11428"/>
          <a:stretch/>
        </p:blipFill>
        <p:spPr>
          <a:xfrm>
            <a:off x="8304335" y="3522053"/>
            <a:ext cx="3115407" cy="1848827"/>
          </a:xfrm>
          <a:prstGeom prst="rect">
            <a:avLst/>
          </a:prstGeom>
          <a:noFill/>
          <a:ln>
            <a:noFill/>
          </a:ln>
        </p:spPr>
      </p:pic>
      <p:sp>
        <p:nvSpPr>
          <p:cNvPr id="13" name="Google Shape;246;p29"/>
          <p:cNvSpPr txBox="1"/>
          <p:nvPr/>
        </p:nvSpPr>
        <p:spPr>
          <a:xfrm>
            <a:off x="9333046" y="0"/>
            <a:ext cx="2858954" cy="182321"/>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a:solidFill>
                  <a:srgbClr val="012A60"/>
                </a:solidFill>
                <a:latin typeface="Arial"/>
                <a:ea typeface="Arial"/>
                <a:cs typeface="Arial"/>
                <a:sym typeface="Arial"/>
              </a:rPr>
              <a:t>Foto: UN Photo/Eskinder Debebe; UN Photo/Rick Bajornas</a:t>
            </a:r>
            <a:endParaRPr sz="1000" b="0" i="0" u="none" strike="noStrike" cap="none">
              <a:solidFill>
                <a:srgbClr val="012A60"/>
              </a:solidFill>
              <a:latin typeface="Arial"/>
              <a:ea typeface="Arial"/>
              <a:cs typeface="Arial"/>
              <a:sym typeface="Arial"/>
            </a:endParaRPr>
          </a:p>
        </p:txBody>
      </p:sp>
      <p:pic>
        <p:nvPicPr>
          <p:cNvPr id="14" name="Billede 13"/>
          <p:cNvPicPr>
            <a:picLocks noChangeAspect="1"/>
          </p:cNvPicPr>
          <p:nvPr/>
        </p:nvPicPr>
        <p:blipFill rotWithShape="1">
          <a:blip r:embed="rId7">
            <a:extLst>
              <a:ext uri="{28A0092B-C50C-407E-A947-70E740481C1C}">
                <a14:useLocalDpi xmlns:a14="http://schemas.microsoft.com/office/drawing/2010/main" val="0"/>
              </a:ext>
            </a:extLst>
          </a:blip>
          <a:srcRect l="50246" t="41684" r="36486" b="38258"/>
          <a:stretch/>
        </p:blipFill>
        <p:spPr>
          <a:xfrm>
            <a:off x="6348045" y="660746"/>
            <a:ext cx="603042" cy="590120"/>
          </a:xfrm>
          <a:prstGeom prst="rect">
            <a:avLst/>
          </a:prstGeom>
        </p:spPr>
      </p:pic>
    </p:spTree>
    <p:extLst>
      <p:ext uri="{BB962C8B-B14F-4D97-AF65-F5344CB8AC3E}">
        <p14:creationId xmlns:p14="http://schemas.microsoft.com/office/powerpoint/2010/main" val="4166342366"/>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10" name="Google Shape;243;p29"/>
          <p:cNvPicPr preferRelativeResize="0"/>
          <p:nvPr/>
        </p:nvPicPr>
        <p:blipFill rotWithShape="1">
          <a:blip r:embed="rId4">
            <a:alphaModFix/>
          </a:blip>
          <a:srcRect/>
          <a:stretch/>
        </p:blipFill>
        <p:spPr>
          <a:xfrm>
            <a:off x="574712" y="638072"/>
            <a:ext cx="10856349" cy="612794"/>
          </a:xfrm>
          <a:prstGeom prst="rect">
            <a:avLst/>
          </a:prstGeom>
          <a:noFill/>
          <a:ln>
            <a:noFill/>
          </a:ln>
        </p:spPr>
      </p:pic>
      <p:sp>
        <p:nvSpPr>
          <p:cNvPr id="14" name="Google Shape;252;p30"/>
          <p:cNvSpPr txBox="1">
            <a:spLocks noGrp="1"/>
          </p:cNvSpPr>
          <p:nvPr>
            <p:ph type="title"/>
          </p:nvPr>
        </p:nvSpPr>
        <p:spPr>
          <a:xfrm>
            <a:off x="574711" y="1592662"/>
            <a:ext cx="6248120" cy="107587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fire </a:t>
            </a:r>
            <a:r>
              <a:rPr lang="en-US" dirty="0" err="1">
                <a:solidFill>
                  <a:srgbClr val="012A60"/>
                </a:solidFill>
                <a:latin typeface="Arial"/>
                <a:ea typeface="Arial"/>
                <a:cs typeface="Arial"/>
                <a:sym typeface="Arial"/>
              </a:rPr>
              <a:t>hovedformål</a:t>
            </a:r>
            <a:endParaRPr dirty="0">
              <a:solidFill>
                <a:srgbClr val="012A60"/>
              </a:solidFill>
              <a:latin typeface="Arial"/>
              <a:ea typeface="Arial"/>
              <a:cs typeface="Arial"/>
              <a:sym typeface="Arial"/>
            </a:endParaRPr>
          </a:p>
        </p:txBody>
      </p:sp>
      <p:sp>
        <p:nvSpPr>
          <p:cNvPr id="15" name="Google Shape;253;p30"/>
          <p:cNvSpPr txBox="1">
            <a:spLocks noGrp="1"/>
          </p:cNvSpPr>
          <p:nvPr>
            <p:ph type="body" idx="1"/>
          </p:nvPr>
        </p:nvSpPr>
        <p:spPr>
          <a:xfrm>
            <a:off x="574711" y="2668536"/>
            <a:ext cx="7021843" cy="15664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2200" dirty="0">
                <a:latin typeface="Arial"/>
                <a:ea typeface="Arial"/>
                <a:cs typeface="Arial"/>
                <a:sym typeface="Arial"/>
              </a:rPr>
              <a:t>3. at </a:t>
            </a:r>
            <a:r>
              <a:rPr lang="en-US" sz="2200" dirty="0" err="1">
                <a:latin typeface="Arial"/>
                <a:ea typeface="Arial"/>
                <a:cs typeface="Arial"/>
                <a:sym typeface="Arial"/>
              </a:rPr>
              <a:t>tilvejebringe</a:t>
            </a:r>
            <a:r>
              <a:rPr lang="en-US" sz="2200" dirty="0">
                <a:latin typeface="Arial"/>
                <a:ea typeface="Arial"/>
                <a:cs typeface="Arial"/>
                <a:sym typeface="Arial"/>
              </a:rPr>
              <a:t> </a:t>
            </a:r>
            <a:r>
              <a:rPr lang="en-US" sz="2200" dirty="0" err="1">
                <a:latin typeface="Arial"/>
                <a:ea typeface="Arial"/>
                <a:cs typeface="Arial"/>
                <a:sym typeface="Arial"/>
              </a:rPr>
              <a:t>mellem-folkeligt</a:t>
            </a:r>
            <a:r>
              <a:rPr lang="en-US" sz="2200" dirty="0">
                <a:latin typeface="Arial"/>
                <a:ea typeface="Arial"/>
                <a:cs typeface="Arial"/>
                <a:sym typeface="Arial"/>
              </a:rPr>
              <a:t> </a:t>
            </a:r>
            <a:r>
              <a:rPr lang="en-US" sz="2200" dirty="0" err="1">
                <a:latin typeface="Arial"/>
                <a:ea typeface="Arial"/>
                <a:cs typeface="Arial"/>
                <a:sym typeface="Arial"/>
              </a:rPr>
              <a:t>samarbejde</a:t>
            </a:r>
            <a:endParaRPr sz="2200" dirty="0"/>
          </a:p>
          <a:p>
            <a:pPr marL="0" lvl="0" indent="0" algn="l" rtl="0">
              <a:lnSpc>
                <a:spcPct val="90000"/>
              </a:lnSpc>
              <a:spcBef>
                <a:spcPts val="1000"/>
              </a:spcBef>
              <a:spcAft>
                <a:spcPts val="0"/>
              </a:spcAft>
              <a:buClr>
                <a:schemeClr val="dk1"/>
              </a:buClr>
              <a:buSzPts val="3200"/>
              <a:buNone/>
            </a:pPr>
            <a:endParaRPr sz="2200" dirty="0">
              <a:latin typeface="Arial"/>
              <a:ea typeface="Arial"/>
              <a:cs typeface="Arial"/>
              <a:sym typeface="Arial"/>
            </a:endParaRPr>
          </a:p>
          <a:p>
            <a:pPr marL="0" lvl="0" indent="0" algn="l" rtl="0">
              <a:lnSpc>
                <a:spcPct val="90000"/>
              </a:lnSpc>
              <a:spcBef>
                <a:spcPts val="1000"/>
              </a:spcBef>
              <a:spcAft>
                <a:spcPts val="0"/>
              </a:spcAft>
              <a:buClr>
                <a:schemeClr val="dk1"/>
              </a:buClr>
              <a:buSzPts val="3200"/>
              <a:buNone/>
            </a:pPr>
            <a:r>
              <a:rPr lang="en-US" sz="2200" i="1" dirty="0" err="1">
                <a:latin typeface="Arial"/>
                <a:ea typeface="Arial"/>
                <a:cs typeface="Arial"/>
                <a:sym typeface="Arial"/>
              </a:rPr>
              <a:t>Hvordan</a:t>
            </a:r>
            <a:r>
              <a:rPr lang="en-US" sz="2200" i="1" dirty="0">
                <a:latin typeface="Arial"/>
                <a:ea typeface="Arial"/>
                <a:cs typeface="Arial"/>
                <a:sym typeface="Arial"/>
              </a:rPr>
              <a:t> </a:t>
            </a:r>
            <a:r>
              <a:rPr lang="en-US" sz="2200" i="1" dirty="0" err="1">
                <a:latin typeface="Arial"/>
                <a:ea typeface="Arial"/>
                <a:cs typeface="Arial"/>
                <a:sym typeface="Arial"/>
              </a:rPr>
              <a:t>relaterer</a:t>
            </a:r>
            <a:r>
              <a:rPr lang="en-US" sz="2200" i="1" dirty="0">
                <a:latin typeface="Arial"/>
                <a:ea typeface="Arial"/>
                <a:cs typeface="Arial"/>
                <a:sym typeface="Arial"/>
              </a:rPr>
              <a:t> </a:t>
            </a:r>
            <a:r>
              <a:rPr lang="en-US" sz="2200" i="1" dirty="0" err="1">
                <a:latin typeface="Arial"/>
                <a:ea typeface="Arial"/>
                <a:cs typeface="Arial"/>
                <a:sym typeface="Arial"/>
              </a:rPr>
              <a:t>Verdensmålene</a:t>
            </a:r>
            <a:r>
              <a:rPr lang="en-US" sz="2200" i="1" dirty="0">
                <a:latin typeface="Arial"/>
                <a:ea typeface="Arial"/>
                <a:cs typeface="Arial"/>
                <a:sym typeface="Arial"/>
              </a:rPr>
              <a:t> </a:t>
            </a:r>
            <a:r>
              <a:rPr lang="en-US" sz="2200" i="1" dirty="0" err="1">
                <a:latin typeface="Arial"/>
                <a:ea typeface="Arial"/>
                <a:cs typeface="Arial"/>
                <a:sym typeface="Arial"/>
              </a:rPr>
              <a:t>til</a:t>
            </a:r>
            <a:r>
              <a:rPr lang="en-US" sz="2200" i="1" dirty="0">
                <a:latin typeface="Arial"/>
                <a:ea typeface="Arial"/>
                <a:cs typeface="Arial"/>
                <a:sym typeface="Arial"/>
              </a:rPr>
              <a:t> </a:t>
            </a:r>
            <a:r>
              <a:rPr lang="en-US" sz="2200" i="1" dirty="0" err="1">
                <a:latin typeface="Arial"/>
                <a:ea typeface="Arial"/>
                <a:cs typeface="Arial"/>
                <a:sym typeface="Arial"/>
              </a:rPr>
              <a:t>dette</a:t>
            </a:r>
            <a:r>
              <a:rPr lang="en-US" sz="2200" i="1" dirty="0">
                <a:latin typeface="Arial"/>
                <a:ea typeface="Arial"/>
                <a:cs typeface="Arial"/>
                <a:sym typeface="Arial"/>
              </a:rPr>
              <a:t> </a:t>
            </a:r>
            <a:r>
              <a:rPr lang="en-US" sz="2200" i="1" dirty="0" err="1">
                <a:latin typeface="Arial"/>
                <a:ea typeface="Arial"/>
                <a:cs typeface="Arial"/>
                <a:sym typeface="Arial"/>
              </a:rPr>
              <a:t>formål</a:t>
            </a:r>
            <a:r>
              <a:rPr lang="en-US" sz="2200" i="1" dirty="0">
                <a:latin typeface="Arial"/>
                <a:ea typeface="Arial"/>
                <a:cs typeface="Arial"/>
                <a:sym typeface="Arial"/>
              </a:rPr>
              <a:t>?</a:t>
            </a:r>
            <a:endParaRPr sz="2200" dirty="0"/>
          </a:p>
          <a:p>
            <a:pPr marL="0" lvl="0" indent="0" algn="l" rtl="0">
              <a:lnSpc>
                <a:spcPct val="90000"/>
              </a:lnSpc>
              <a:spcBef>
                <a:spcPts val="1000"/>
              </a:spcBef>
              <a:spcAft>
                <a:spcPts val="0"/>
              </a:spcAft>
              <a:buClr>
                <a:schemeClr val="dk1"/>
              </a:buClr>
              <a:buSzPts val="3200"/>
              <a:buNone/>
            </a:pPr>
            <a:endParaRPr sz="3200" dirty="0">
              <a:latin typeface="Arial"/>
              <a:ea typeface="Arial"/>
              <a:cs typeface="Arial"/>
              <a:sym typeface="Arial"/>
            </a:endParaRPr>
          </a:p>
        </p:txBody>
      </p:sp>
      <p:pic>
        <p:nvPicPr>
          <p:cNvPr id="16" name="Google Shape;256;p30"/>
          <p:cNvPicPr preferRelativeResize="0"/>
          <p:nvPr/>
        </p:nvPicPr>
        <p:blipFill rotWithShape="1">
          <a:blip r:embed="rId5">
            <a:alphaModFix/>
          </a:blip>
          <a:srcRect t="4231"/>
          <a:stretch/>
        </p:blipFill>
        <p:spPr>
          <a:xfrm>
            <a:off x="8455459" y="3545689"/>
            <a:ext cx="2975601" cy="1756074"/>
          </a:xfrm>
          <a:prstGeom prst="rect">
            <a:avLst/>
          </a:prstGeom>
          <a:noFill/>
          <a:ln>
            <a:noFill/>
          </a:ln>
        </p:spPr>
      </p:pic>
      <p:pic>
        <p:nvPicPr>
          <p:cNvPr id="17" name="Google Shape;257;p30"/>
          <p:cNvPicPr preferRelativeResize="0"/>
          <p:nvPr/>
        </p:nvPicPr>
        <p:blipFill rotWithShape="1">
          <a:blip r:embed="rId6">
            <a:alphaModFix/>
          </a:blip>
          <a:srcRect l="-283" t="4139" r="606" b="17756"/>
          <a:stretch/>
        </p:blipFill>
        <p:spPr>
          <a:xfrm>
            <a:off x="8455459" y="1592662"/>
            <a:ext cx="2975601" cy="1519815"/>
          </a:xfrm>
          <a:prstGeom prst="rect">
            <a:avLst/>
          </a:prstGeom>
          <a:noFill/>
          <a:ln>
            <a:noFill/>
          </a:ln>
        </p:spPr>
      </p:pic>
      <p:sp>
        <p:nvSpPr>
          <p:cNvPr id="18" name="Google Shape;258;p30"/>
          <p:cNvSpPr txBox="1"/>
          <p:nvPr/>
        </p:nvSpPr>
        <p:spPr>
          <a:xfrm>
            <a:off x="7847416" y="45681"/>
            <a:ext cx="4411706" cy="210537"/>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dirty="0" err="1">
                <a:solidFill>
                  <a:srgbClr val="012A60"/>
                </a:solidFill>
                <a:latin typeface="Arial"/>
                <a:ea typeface="Arial"/>
                <a:cs typeface="Arial"/>
                <a:sym typeface="Arial"/>
              </a:rPr>
              <a:t>Foto</a:t>
            </a:r>
            <a:r>
              <a:rPr lang="en-US" sz="1000" b="0" i="0" u="none" strike="noStrike" cap="none" dirty="0">
                <a:solidFill>
                  <a:srgbClr val="012A60"/>
                </a:solidFill>
                <a:latin typeface="Arial"/>
                <a:ea typeface="Arial"/>
                <a:cs typeface="Arial"/>
                <a:sym typeface="Arial"/>
              </a:rPr>
              <a:t>: UN Photo/Marco Domino; UN Photo/Mark Garten</a:t>
            </a:r>
            <a:endParaRPr dirty="0"/>
          </a:p>
        </p:txBody>
      </p:sp>
      <p:pic>
        <p:nvPicPr>
          <p:cNvPr id="19" name="Billede 18"/>
          <p:cNvPicPr>
            <a:picLocks noChangeAspect="1"/>
          </p:cNvPicPr>
          <p:nvPr/>
        </p:nvPicPr>
        <p:blipFill rotWithShape="1">
          <a:blip r:embed="rId7">
            <a:extLst>
              <a:ext uri="{28A0092B-C50C-407E-A947-70E740481C1C}">
                <a14:useLocalDpi xmlns:a14="http://schemas.microsoft.com/office/drawing/2010/main" val="0"/>
              </a:ext>
            </a:extLst>
          </a:blip>
          <a:srcRect l="50246" t="41684" r="36486" b="38258"/>
          <a:stretch/>
        </p:blipFill>
        <p:spPr>
          <a:xfrm>
            <a:off x="6348045" y="660746"/>
            <a:ext cx="603042" cy="590120"/>
          </a:xfrm>
          <a:prstGeom prst="rect">
            <a:avLst/>
          </a:prstGeom>
        </p:spPr>
      </p:pic>
    </p:spTree>
    <p:extLst>
      <p:ext uri="{BB962C8B-B14F-4D97-AF65-F5344CB8AC3E}">
        <p14:creationId xmlns:p14="http://schemas.microsoft.com/office/powerpoint/2010/main" val="3265661853"/>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10" name="Google Shape;243;p29"/>
          <p:cNvPicPr preferRelativeResize="0"/>
          <p:nvPr/>
        </p:nvPicPr>
        <p:blipFill rotWithShape="1">
          <a:blip r:embed="rId4">
            <a:alphaModFix/>
          </a:blip>
          <a:srcRect/>
          <a:stretch/>
        </p:blipFill>
        <p:spPr>
          <a:xfrm>
            <a:off x="574712" y="638072"/>
            <a:ext cx="10856349" cy="612794"/>
          </a:xfrm>
          <a:prstGeom prst="rect">
            <a:avLst/>
          </a:prstGeom>
          <a:noFill/>
          <a:ln>
            <a:noFill/>
          </a:ln>
        </p:spPr>
      </p:pic>
      <p:sp>
        <p:nvSpPr>
          <p:cNvPr id="13" name="Google Shape;264;p31"/>
          <p:cNvSpPr txBox="1">
            <a:spLocks noGrp="1"/>
          </p:cNvSpPr>
          <p:nvPr>
            <p:ph type="body" idx="1"/>
          </p:nvPr>
        </p:nvSpPr>
        <p:spPr>
          <a:xfrm>
            <a:off x="574711" y="2683215"/>
            <a:ext cx="7048502" cy="374872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3200"/>
              <a:buNone/>
            </a:pPr>
            <a:r>
              <a:rPr lang="en-US" sz="2200" dirty="0">
                <a:latin typeface="Arial"/>
                <a:ea typeface="Arial"/>
                <a:cs typeface="Arial"/>
                <a:sym typeface="Arial"/>
              </a:rPr>
              <a:t>4. at </a:t>
            </a:r>
            <a:r>
              <a:rPr lang="en-US" sz="2200" dirty="0" err="1">
                <a:latin typeface="Arial"/>
                <a:ea typeface="Arial"/>
                <a:cs typeface="Arial"/>
                <a:sym typeface="Arial"/>
              </a:rPr>
              <a:t>være</a:t>
            </a:r>
            <a:r>
              <a:rPr lang="en-US" sz="2200" dirty="0">
                <a:latin typeface="Arial"/>
                <a:ea typeface="Arial"/>
                <a:cs typeface="Arial"/>
                <a:sym typeface="Arial"/>
              </a:rPr>
              <a:t> et </a:t>
            </a:r>
            <a:r>
              <a:rPr lang="en-US" sz="2200" dirty="0" err="1">
                <a:latin typeface="Arial"/>
                <a:ea typeface="Arial"/>
                <a:cs typeface="Arial"/>
                <a:sym typeface="Arial"/>
              </a:rPr>
              <a:t>centralorgan</a:t>
            </a:r>
            <a:r>
              <a:rPr lang="en-US" sz="2200" dirty="0">
                <a:latin typeface="Arial"/>
                <a:ea typeface="Arial"/>
                <a:cs typeface="Arial"/>
                <a:sym typeface="Arial"/>
              </a:rPr>
              <a:t>, der </a:t>
            </a:r>
            <a:r>
              <a:rPr lang="en-US" sz="2200" dirty="0" err="1">
                <a:latin typeface="Arial"/>
                <a:ea typeface="Arial"/>
                <a:cs typeface="Arial"/>
                <a:sym typeface="Arial"/>
              </a:rPr>
              <a:t>skal</a:t>
            </a:r>
            <a:r>
              <a:rPr lang="en-US" sz="2200" dirty="0">
                <a:latin typeface="Arial"/>
                <a:ea typeface="Arial"/>
                <a:cs typeface="Arial"/>
                <a:sym typeface="Arial"/>
              </a:rPr>
              <a:t> </a:t>
            </a:r>
            <a:r>
              <a:rPr lang="en-US" sz="2200" dirty="0" err="1">
                <a:latin typeface="Arial"/>
                <a:ea typeface="Arial"/>
                <a:cs typeface="Arial"/>
                <a:sym typeface="Arial"/>
              </a:rPr>
              <a:t>bringe</a:t>
            </a:r>
            <a:r>
              <a:rPr lang="en-US" sz="2200" dirty="0">
                <a:latin typeface="Arial"/>
                <a:ea typeface="Arial"/>
                <a:cs typeface="Arial"/>
                <a:sym typeface="Arial"/>
              </a:rPr>
              <a:t> </a:t>
            </a:r>
            <a:r>
              <a:rPr lang="en-US" sz="2200" dirty="0" err="1">
                <a:latin typeface="Arial"/>
                <a:ea typeface="Arial"/>
                <a:cs typeface="Arial"/>
                <a:sym typeface="Arial"/>
              </a:rPr>
              <a:t>nationernes</a:t>
            </a:r>
            <a:r>
              <a:rPr lang="en-US" sz="2200" dirty="0">
                <a:latin typeface="Arial"/>
                <a:ea typeface="Arial"/>
                <a:cs typeface="Arial"/>
                <a:sym typeface="Arial"/>
              </a:rPr>
              <a:t> </a:t>
            </a:r>
            <a:r>
              <a:rPr lang="en-US" sz="2200" dirty="0" err="1">
                <a:latin typeface="Arial"/>
                <a:ea typeface="Arial"/>
                <a:cs typeface="Arial"/>
                <a:sym typeface="Arial"/>
              </a:rPr>
              <a:t>indsats</a:t>
            </a:r>
            <a:r>
              <a:rPr lang="en-US" sz="2200" dirty="0">
                <a:latin typeface="Arial"/>
                <a:ea typeface="Arial"/>
                <a:cs typeface="Arial"/>
                <a:sym typeface="Arial"/>
              </a:rPr>
              <a:t> </a:t>
            </a:r>
            <a:r>
              <a:rPr lang="en-US" sz="2200" dirty="0" err="1">
                <a:latin typeface="Arial"/>
                <a:ea typeface="Arial"/>
                <a:cs typeface="Arial"/>
                <a:sym typeface="Arial"/>
              </a:rPr>
              <a:t>til</a:t>
            </a:r>
            <a:r>
              <a:rPr lang="en-US" sz="2200" dirty="0">
                <a:latin typeface="Arial"/>
                <a:ea typeface="Arial"/>
                <a:cs typeface="Arial"/>
                <a:sym typeface="Arial"/>
              </a:rPr>
              <a:t> </a:t>
            </a:r>
            <a:r>
              <a:rPr lang="en-US" sz="2200" dirty="0" err="1">
                <a:latin typeface="Arial"/>
                <a:ea typeface="Arial"/>
                <a:cs typeface="Arial"/>
                <a:sym typeface="Arial"/>
              </a:rPr>
              <a:t>opnåelse</a:t>
            </a:r>
            <a:r>
              <a:rPr lang="en-US" sz="2200" dirty="0">
                <a:latin typeface="Arial"/>
                <a:ea typeface="Arial"/>
                <a:cs typeface="Arial"/>
                <a:sym typeface="Arial"/>
              </a:rPr>
              <a:t> </a:t>
            </a:r>
            <a:r>
              <a:rPr lang="en-US" sz="2200" dirty="0" err="1">
                <a:latin typeface="Arial"/>
                <a:ea typeface="Arial"/>
                <a:cs typeface="Arial"/>
                <a:sym typeface="Arial"/>
              </a:rPr>
              <a:t>af</a:t>
            </a:r>
            <a:r>
              <a:rPr lang="en-US" sz="2200" dirty="0">
                <a:latin typeface="Arial"/>
                <a:ea typeface="Arial"/>
                <a:cs typeface="Arial"/>
                <a:sym typeface="Arial"/>
              </a:rPr>
              <a:t> </a:t>
            </a:r>
            <a:r>
              <a:rPr lang="en-US" sz="2200" dirty="0" err="1">
                <a:latin typeface="Arial"/>
                <a:ea typeface="Arial"/>
                <a:cs typeface="Arial"/>
                <a:sym typeface="Arial"/>
              </a:rPr>
              <a:t>disse</a:t>
            </a:r>
            <a:r>
              <a:rPr lang="en-US" sz="2200" dirty="0">
                <a:latin typeface="Arial"/>
                <a:ea typeface="Arial"/>
                <a:cs typeface="Arial"/>
                <a:sym typeface="Arial"/>
              </a:rPr>
              <a:t> </a:t>
            </a:r>
            <a:r>
              <a:rPr lang="en-US" sz="2200" dirty="0" err="1">
                <a:latin typeface="Arial"/>
                <a:ea typeface="Arial"/>
                <a:cs typeface="Arial"/>
                <a:sym typeface="Arial"/>
              </a:rPr>
              <a:t>fælles</a:t>
            </a:r>
            <a:r>
              <a:rPr lang="en-US" sz="2200" dirty="0">
                <a:latin typeface="Arial"/>
                <a:ea typeface="Arial"/>
                <a:cs typeface="Arial"/>
                <a:sym typeface="Arial"/>
              </a:rPr>
              <a:t> </a:t>
            </a:r>
            <a:r>
              <a:rPr lang="en-US" sz="2200" dirty="0" err="1">
                <a:latin typeface="Arial"/>
                <a:ea typeface="Arial"/>
                <a:cs typeface="Arial"/>
                <a:sym typeface="Arial"/>
              </a:rPr>
              <a:t>mål</a:t>
            </a:r>
            <a:r>
              <a:rPr lang="en-US" sz="2200" dirty="0">
                <a:latin typeface="Arial"/>
                <a:ea typeface="Arial"/>
                <a:cs typeface="Arial"/>
                <a:sym typeface="Arial"/>
              </a:rPr>
              <a:t> </a:t>
            </a:r>
            <a:r>
              <a:rPr lang="en-US" sz="2200" dirty="0" err="1">
                <a:latin typeface="Arial"/>
                <a:ea typeface="Arial"/>
                <a:cs typeface="Arial"/>
                <a:sym typeface="Arial"/>
              </a:rPr>
              <a:t>i</a:t>
            </a:r>
            <a:r>
              <a:rPr lang="en-US" sz="2200" dirty="0">
                <a:latin typeface="Arial"/>
                <a:ea typeface="Arial"/>
                <a:cs typeface="Arial"/>
                <a:sym typeface="Arial"/>
              </a:rPr>
              <a:t> </a:t>
            </a:r>
            <a:r>
              <a:rPr lang="en-US" sz="2200" dirty="0" err="1">
                <a:latin typeface="Arial"/>
                <a:ea typeface="Arial"/>
                <a:cs typeface="Arial"/>
                <a:sym typeface="Arial"/>
              </a:rPr>
              <a:t>indbyrdes</a:t>
            </a:r>
            <a:r>
              <a:rPr lang="en-US" sz="2200" dirty="0">
                <a:latin typeface="Arial"/>
                <a:ea typeface="Arial"/>
                <a:cs typeface="Arial"/>
                <a:sym typeface="Arial"/>
              </a:rPr>
              <a:t> </a:t>
            </a:r>
            <a:r>
              <a:rPr lang="en-US" sz="2200" dirty="0" err="1">
                <a:latin typeface="Arial"/>
                <a:ea typeface="Arial"/>
                <a:cs typeface="Arial"/>
                <a:sym typeface="Arial"/>
              </a:rPr>
              <a:t>overensstemmelse</a:t>
            </a:r>
            <a:endParaRPr sz="2200" dirty="0"/>
          </a:p>
          <a:p>
            <a:pPr marL="0" lvl="0" indent="0" algn="l" rtl="0">
              <a:lnSpc>
                <a:spcPct val="90000"/>
              </a:lnSpc>
              <a:spcBef>
                <a:spcPts val="1000"/>
              </a:spcBef>
              <a:spcAft>
                <a:spcPts val="0"/>
              </a:spcAft>
              <a:buClr>
                <a:schemeClr val="dk1"/>
              </a:buClr>
              <a:buSzPts val="3200"/>
              <a:buNone/>
            </a:pPr>
            <a:endParaRPr sz="2200" dirty="0">
              <a:latin typeface="Arial"/>
              <a:ea typeface="Arial"/>
              <a:cs typeface="Arial"/>
              <a:sym typeface="Arial"/>
            </a:endParaRPr>
          </a:p>
          <a:p>
            <a:pPr marL="0" lvl="0" indent="0" algn="l" rtl="0">
              <a:lnSpc>
                <a:spcPct val="90000"/>
              </a:lnSpc>
              <a:spcBef>
                <a:spcPts val="1000"/>
              </a:spcBef>
              <a:spcAft>
                <a:spcPts val="0"/>
              </a:spcAft>
              <a:buClr>
                <a:schemeClr val="dk1"/>
              </a:buClr>
              <a:buSzPts val="3200"/>
              <a:buNone/>
            </a:pPr>
            <a:r>
              <a:rPr lang="en-US" sz="2200" i="1" dirty="0" err="1">
                <a:latin typeface="Arial"/>
                <a:ea typeface="Arial"/>
                <a:cs typeface="Arial"/>
                <a:sym typeface="Arial"/>
              </a:rPr>
              <a:t>Hvordan</a:t>
            </a:r>
            <a:r>
              <a:rPr lang="en-US" sz="2200" i="1" dirty="0">
                <a:latin typeface="Arial"/>
                <a:ea typeface="Arial"/>
                <a:cs typeface="Arial"/>
                <a:sym typeface="Arial"/>
              </a:rPr>
              <a:t> </a:t>
            </a:r>
            <a:r>
              <a:rPr lang="en-US" sz="2200" i="1" dirty="0" err="1">
                <a:latin typeface="Arial"/>
                <a:ea typeface="Arial"/>
                <a:cs typeface="Arial"/>
                <a:sym typeface="Arial"/>
              </a:rPr>
              <a:t>relaterer</a:t>
            </a:r>
            <a:r>
              <a:rPr lang="en-US" sz="2200" i="1" dirty="0">
                <a:latin typeface="Arial"/>
                <a:ea typeface="Arial"/>
                <a:cs typeface="Arial"/>
                <a:sym typeface="Arial"/>
              </a:rPr>
              <a:t> </a:t>
            </a:r>
            <a:r>
              <a:rPr lang="en-US" sz="2200" i="1" dirty="0" err="1">
                <a:latin typeface="Arial"/>
                <a:ea typeface="Arial"/>
                <a:cs typeface="Arial"/>
                <a:sym typeface="Arial"/>
              </a:rPr>
              <a:t>Verdensmålene</a:t>
            </a:r>
            <a:r>
              <a:rPr lang="en-US" sz="2200" i="1" dirty="0">
                <a:latin typeface="Arial"/>
                <a:ea typeface="Arial"/>
                <a:cs typeface="Arial"/>
                <a:sym typeface="Arial"/>
              </a:rPr>
              <a:t> </a:t>
            </a:r>
            <a:r>
              <a:rPr lang="en-US" sz="2200" i="1" dirty="0" err="1">
                <a:latin typeface="Arial"/>
                <a:ea typeface="Arial"/>
                <a:cs typeface="Arial"/>
                <a:sym typeface="Arial"/>
              </a:rPr>
              <a:t>til</a:t>
            </a:r>
            <a:r>
              <a:rPr lang="en-US" sz="2200" i="1" dirty="0">
                <a:latin typeface="Arial"/>
                <a:ea typeface="Arial"/>
                <a:cs typeface="Arial"/>
                <a:sym typeface="Arial"/>
              </a:rPr>
              <a:t> </a:t>
            </a:r>
            <a:r>
              <a:rPr lang="en-US" sz="2200" i="1" dirty="0" err="1">
                <a:latin typeface="Arial"/>
                <a:ea typeface="Arial"/>
                <a:cs typeface="Arial"/>
                <a:sym typeface="Arial"/>
              </a:rPr>
              <a:t>dette</a:t>
            </a:r>
            <a:r>
              <a:rPr lang="en-US" sz="2200" i="1" dirty="0">
                <a:latin typeface="Arial"/>
                <a:ea typeface="Arial"/>
                <a:cs typeface="Arial"/>
                <a:sym typeface="Arial"/>
              </a:rPr>
              <a:t> </a:t>
            </a:r>
            <a:r>
              <a:rPr lang="en-US" sz="2200" i="1" dirty="0" err="1">
                <a:latin typeface="Arial"/>
                <a:ea typeface="Arial"/>
                <a:cs typeface="Arial"/>
                <a:sym typeface="Arial"/>
              </a:rPr>
              <a:t>formål</a:t>
            </a:r>
            <a:r>
              <a:rPr lang="en-US" sz="2200" i="1" dirty="0">
                <a:latin typeface="Arial"/>
                <a:ea typeface="Arial"/>
                <a:cs typeface="Arial"/>
                <a:sym typeface="Arial"/>
              </a:rPr>
              <a:t>?</a:t>
            </a:r>
            <a:endParaRPr sz="2200" dirty="0"/>
          </a:p>
          <a:p>
            <a:pPr marL="0" lvl="0" indent="0" algn="l" rtl="0">
              <a:lnSpc>
                <a:spcPct val="90000"/>
              </a:lnSpc>
              <a:spcBef>
                <a:spcPts val="1000"/>
              </a:spcBef>
              <a:spcAft>
                <a:spcPts val="0"/>
              </a:spcAft>
              <a:buClr>
                <a:schemeClr val="dk1"/>
              </a:buClr>
              <a:buSzPts val="3200"/>
              <a:buNone/>
            </a:pPr>
            <a:endParaRPr sz="3200" dirty="0">
              <a:latin typeface="Arial"/>
              <a:ea typeface="Arial"/>
              <a:cs typeface="Arial"/>
              <a:sym typeface="Arial"/>
            </a:endParaRPr>
          </a:p>
        </p:txBody>
      </p:sp>
      <p:sp>
        <p:nvSpPr>
          <p:cNvPr id="19" name="Google Shape;265;p31"/>
          <p:cNvSpPr txBox="1">
            <a:spLocks noGrp="1"/>
          </p:cNvSpPr>
          <p:nvPr>
            <p:ph type="title"/>
          </p:nvPr>
        </p:nvSpPr>
        <p:spPr>
          <a:xfrm>
            <a:off x="574711" y="1550890"/>
            <a:ext cx="6052455"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fire </a:t>
            </a:r>
            <a:r>
              <a:rPr lang="en-US" dirty="0" err="1">
                <a:solidFill>
                  <a:srgbClr val="012A60"/>
                </a:solidFill>
                <a:latin typeface="Arial"/>
                <a:ea typeface="Arial"/>
                <a:cs typeface="Arial"/>
                <a:sym typeface="Arial"/>
              </a:rPr>
              <a:t>hovedformål</a:t>
            </a:r>
            <a:endParaRPr dirty="0">
              <a:solidFill>
                <a:srgbClr val="012A60"/>
              </a:solidFill>
              <a:latin typeface="Arial"/>
              <a:ea typeface="Arial"/>
              <a:cs typeface="Arial"/>
              <a:sym typeface="Arial"/>
            </a:endParaRPr>
          </a:p>
        </p:txBody>
      </p:sp>
      <p:pic>
        <p:nvPicPr>
          <p:cNvPr id="20" name="Google Shape;268;p31"/>
          <p:cNvPicPr preferRelativeResize="0"/>
          <p:nvPr/>
        </p:nvPicPr>
        <p:blipFill rotWithShape="1">
          <a:blip r:embed="rId5">
            <a:alphaModFix/>
          </a:blip>
          <a:srcRect t="7645"/>
          <a:stretch/>
        </p:blipFill>
        <p:spPr>
          <a:xfrm>
            <a:off x="8132885" y="3064859"/>
            <a:ext cx="3298176" cy="1929172"/>
          </a:xfrm>
          <a:prstGeom prst="rect">
            <a:avLst/>
          </a:prstGeom>
          <a:noFill/>
          <a:ln>
            <a:noFill/>
          </a:ln>
        </p:spPr>
      </p:pic>
      <p:pic>
        <p:nvPicPr>
          <p:cNvPr id="21" name="Google Shape;269;p31"/>
          <p:cNvPicPr preferRelativeResize="0"/>
          <p:nvPr/>
        </p:nvPicPr>
        <p:blipFill rotWithShape="1">
          <a:blip r:embed="rId6">
            <a:alphaModFix/>
          </a:blip>
          <a:srcRect b="11487"/>
          <a:stretch/>
        </p:blipFill>
        <p:spPr>
          <a:xfrm>
            <a:off x="8132885" y="1439272"/>
            <a:ext cx="3298176" cy="1437181"/>
          </a:xfrm>
          <a:prstGeom prst="rect">
            <a:avLst/>
          </a:prstGeom>
          <a:noFill/>
          <a:ln>
            <a:noFill/>
          </a:ln>
        </p:spPr>
      </p:pic>
      <p:sp>
        <p:nvSpPr>
          <p:cNvPr id="22" name="Google Shape;270;p31"/>
          <p:cNvSpPr txBox="1"/>
          <p:nvPr/>
        </p:nvSpPr>
        <p:spPr>
          <a:xfrm>
            <a:off x="7886700" y="111511"/>
            <a:ext cx="4305300" cy="259399"/>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dirty="0" err="1">
                <a:solidFill>
                  <a:srgbClr val="012A60"/>
                </a:solidFill>
                <a:latin typeface="Arial"/>
                <a:ea typeface="Arial"/>
                <a:cs typeface="Arial"/>
                <a:sym typeface="Arial"/>
              </a:rPr>
              <a:t>Foto</a:t>
            </a:r>
            <a:r>
              <a:rPr lang="en-US" sz="1000" b="0" i="0" u="none" strike="noStrike" cap="none" dirty="0">
                <a:solidFill>
                  <a:srgbClr val="012A60"/>
                </a:solidFill>
                <a:latin typeface="Arial"/>
                <a:ea typeface="Arial"/>
                <a:cs typeface="Arial"/>
                <a:sym typeface="Arial"/>
              </a:rPr>
              <a:t>: UN Photo/Susan </a:t>
            </a:r>
            <a:r>
              <a:rPr lang="en-US" sz="1000" b="0" i="0" u="none" strike="noStrike" cap="none" dirty="0" err="1">
                <a:solidFill>
                  <a:srgbClr val="012A60"/>
                </a:solidFill>
                <a:latin typeface="Arial"/>
                <a:ea typeface="Arial"/>
                <a:cs typeface="Arial"/>
                <a:sym typeface="Arial"/>
              </a:rPr>
              <a:t>Markisz</a:t>
            </a:r>
            <a:r>
              <a:rPr lang="en-US" sz="1000" b="0" i="0" u="none" strike="noStrike" cap="none" dirty="0">
                <a:solidFill>
                  <a:srgbClr val="012A60"/>
                </a:solidFill>
                <a:latin typeface="Arial"/>
                <a:ea typeface="Arial"/>
                <a:cs typeface="Arial"/>
                <a:sym typeface="Arial"/>
              </a:rPr>
              <a:t>; UN Photo/Evan Schneider</a:t>
            </a:r>
            <a:endParaRPr dirty="0"/>
          </a:p>
        </p:txBody>
      </p:sp>
      <p:pic>
        <p:nvPicPr>
          <p:cNvPr id="23" name="Billede 22"/>
          <p:cNvPicPr>
            <a:picLocks noChangeAspect="1"/>
          </p:cNvPicPr>
          <p:nvPr/>
        </p:nvPicPr>
        <p:blipFill rotWithShape="1">
          <a:blip r:embed="rId7">
            <a:extLst>
              <a:ext uri="{28A0092B-C50C-407E-A947-70E740481C1C}">
                <a14:useLocalDpi xmlns:a14="http://schemas.microsoft.com/office/drawing/2010/main" val="0"/>
              </a:ext>
            </a:extLst>
          </a:blip>
          <a:srcRect l="50246" t="41684" r="36486" b="38258"/>
          <a:stretch/>
        </p:blipFill>
        <p:spPr>
          <a:xfrm>
            <a:off x="6339253" y="660746"/>
            <a:ext cx="603042" cy="590120"/>
          </a:xfrm>
          <a:prstGeom prst="rect">
            <a:avLst/>
          </a:prstGeom>
        </p:spPr>
      </p:pic>
    </p:spTree>
    <p:extLst>
      <p:ext uri="{BB962C8B-B14F-4D97-AF65-F5344CB8AC3E}">
        <p14:creationId xmlns:p14="http://schemas.microsoft.com/office/powerpoint/2010/main" val="200313636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sp>
        <p:nvSpPr>
          <p:cNvPr id="7" name="Google Shape;276;p32"/>
          <p:cNvSpPr txBox="1">
            <a:spLocks noGrp="1"/>
          </p:cNvSpPr>
          <p:nvPr>
            <p:ph type="body" idx="1"/>
          </p:nvPr>
        </p:nvSpPr>
        <p:spPr>
          <a:xfrm>
            <a:off x="625756" y="2266620"/>
            <a:ext cx="5716361" cy="3881438"/>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chemeClr val="dk1"/>
              </a:buClr>
              <a:buSzPts val="1960"/>
              <a:buNone/>
            </a:pPr>
            <a:r>
              <a:rPr lang="en-US" sz="1600" b="1" dirty="0" err="1">
                <a:latin typeface="Arial"/>
                <a:ea typeface="Arial"/>
                <a:cs typeface="Arial"/>
                <a:sym typeface="Arial"/>
              </a:rPr>
              <a:t>Hvad</a:t>
            </a:r>
            <a:r>
              <a:rPr lang="en-US" sz="1600" b="1" dirty="0">
                <a:latin typeface="Arial"/>
                <a:ea typeface="Arial"/>
                <a:cs typeface="Arial"/>
                <a:sym typeface="Arial"/>
              </a:rPr>
              <a:t> </a:t>
            </a:r>
            <a:r>
              <a:rPr lang="en-US" sz="1600" b="1" dirty="0" err="1">
                <a:latin typeface="Arial"/>
                <a:ea typeface="Arial"/>
                <a:cs typeface="Arial"/>
                <a:sym typeface="Arial"/>
              </a:rPr>
              <a:t>er</a:t>
            </a:r>
            <a:r>
              <a:rPr lang="en-US" sz="1600" b="1" dirty="0">
                <a:latin typeface="Arial"/>
                <a:ea typeface="Arial"/>
                <a:cs typeface="Arial"/>
                <a:sym typeface="Arial"/>
              </a:rPr>
              <a:t> </a:t>
            </a:r>
            <a:r>
              <a:rPr lang="en-US" sz="1600" b="1" dirty="0" err="1">
                <a:latin typeface="Arial"/>
                <a:ea typeface="Arial"/>
                <a:cs typeface="Arial"/>
                <a:sym typeface="Arial"/>
              </a:rPr>
              <a:t>udvikling</a:t>
            </a:r>
            <a:r>
              <a:rPr lang="en-US" sz="1600" b="1" dirty="0">
                <a:latin typeface="Arial"/>
                <a:ea typeface="Arial"/>
                <a:cs typeface="Arial"/>
                <a:sym typeface="Arial"/>
              </a:rPr>
              <a:t>? </a:t>
            </a:r>
            <a:endParaRPr sz="1600" dirty="0"/>
          </a:p>
          <a:p>
            <a:pPr marL="0" lvl="0" indent="0" algn="l" rtl="0">
              <a:lnSpc>
                <a:spcPct val="70000"/>
              </a:lnSpc>
              <a:spcBef>
                <a:spcPts val="1000"/>
              </a:spcBef>
              <a:spcAft>
                <a:spcPts val="0"/>
              </a:spcAft>
              <a:buClr>
                <a:schemeClr val="dk1"/>
              </a:buClr>
              <a:buSzPts val="1960"/>
              <a:buNone/>
            </a:pPr>
            <a:r>
              <a:rPr lang="en-US" sz="1600" dirty="0" err="1">
                <a:latin typeface="Arial"/>
                <a:ea typeface="Arial"/>
                <a:cs typeface="Arial"/>
                <a:sym typeface="Arial"/>
              </a:rPr>
              <a:t>Økonomisk</a:t>
            </a:r>
            <a:r>
              <a:rPr lang="en-US" sz="1600" dirty="0">
                <a:latin typeface="Arial"/>
                <a:ea typeface="Arial"/>
                <a:cs typeface="Arial"/>
                <a:sym typeface="Arial"/>
              </a:rPr>
              <a:t> </a:t>
            </a:r>
            <a:r>
              <a:rPr lang="en-US" sz="1600" dirty="0" err="1">
                <a:latin typeface="Arial"/>
                <a:ea typeface="Arial"/>
                <a:cs typeface="Arial"/>
                <a:sym typeface="Arial"/>
              </a:rPr>
              <a:t>vækst</a:t>
            </a:r>
            <a:r>
              <a:rPr lang="en-US" sz="1600" dirty="0">
                <a:latin typeface="Arial"/>
                <a:ea typeface="Arial"/>
                <a:cs typeface="Arial"/>
                <a:sym typeface="Arial"/>
              </a:rPr>
              <a:t>? </a:t>
            </a:r>
            <a:r>
              <a:rPr lang="en-US" sz="1600" dirty="0" err="1">
                <a:latin typeface="Arial"/>
                <a:ea typeface="Arial"/>
                <a:cs typeface="Arial"/>
                <a:sym typeface="Arial"/>
              </a:rPr>
              <a:t>Bedre</a:t>
            </a:r>
            <a:r>
              <a:rPr lang="en-US" sz="1600" dirty="0">
                <a:latin typeface="Arial"/>
                <a:ea typeface="Arial"/>
                <a:cs typeface="Arial"/>
                <a:sym typeface="Arial"/>
              </a:rPr>
              <a:t> </a:t>
            </a:r>
            <a:r>
              <a:rPr lang="en-US" sz="1600" dirty="0" err="1">
                <a:latin typeface="Arial"/>
                <a:ea typeface="Arial"/>
                <a:cs typeface="Arial"/>
                <a:sym typeface="Arial"/>
              </a:rPr>
              <a:t>klima</a:t>
            </a:r>
            <a:r>
              <a:rPr lang="en-US" sz="1600" dirty="0">
                <a:latin typeface="Arial"/>
                <a:ea typeface="Arial"/>
                <a:cs typeface="Arial"/>
                <a:sym typeface="Arial"/>
              </a:rPr>
              <a:t>? </a:t>
            </a:r>
            <a:r>
              <a:rPr lang="en-US" sz="1600" dirty="0" err="1">
                <a:latin typeface="Arial"/>
                <a:ea typeface="Arial"/>
                <a:cs typeface="Arial"/>
                <a:sym typeface="Arial"/>
              </a:rPr>
              <a:t>Ligestilling</a:t>
            </a:r>
            <a:r>
              <a:rPr lang="en-US" sz="1600" dirty="0">
                <a:latin typeface="Arial"/>
                <a:ea typeface="Arial"/>
                <a:cs typeface="Arial"/>
                <a:sym typeface="Arial"/>
              </a:rPr>
              <a:t>?</a:t>
            </a:r>
            <a:endParaRPr sz="1600" dirty="0"/>
          </a:p>
          <a:p>
            <a:pPr marL="0" lvl="0" indent="0" algn="l" rtl="0">
              <a:lnSpc>
                <a:spcPct val="70000"/>
              </a:lnSpc>
              <a:spcBef>
                <a:spcPts val="1000"/>
              </a:spcBef>
              <a:spcAft>
                <a:spcPts val="0"/>
              </a:spcAft>
              <a:buClr>
                <a:schemeClr val="dk1"/>
              </a:buClr>
              <a:buSzPts val="1960"/>
              <a:buNone/>
            </a:pPr>
            <a:endParaRPr sz="1600" b="1" dirty="0">
              <a:latin typeface="Arial"/>
              <a:ea typeface="Arial"/>
              <a:cs typeface="Arial"/>
              <a:sym typeface="Arial"/>
            </a:endParaRPr>
          </a:p>
          <a:p>
            <a:pPr marL="0" lvl="0" indent="0" algn="l" rtl="0">
              <a:lnSpc>
                <a:spcPct val="70000"/>
              </a:lnSpc>
              <a:spcBef>
                <a:spcPts val="1000"/>
              </a:spcBef>
              <a:spcAft>
                <a:spcPts val="0"/>
              </a:spcAft>
              <a:buClr>
                <a:schemeClr val="dk1"/>
              </a:buClr>
              <a:buSzPts val="1960"/>
              <a:buNone/>
            </a:pPr>
            <a:r>
              <a:rPr lang="en-US" sz="1600" b="1" dirty="0" err="1">
                <a:latin typeface="Arial"/>
                <a:ea typeface="Arial"/>
                <a:cs typeface="Arial"/>
                <a:sym typeface="Arial"/>
              </a:rPr>
              <a:t>Hvordan</a:t>
            </a:r>
            <a:r>
              <a:rPr lang="en-US" sz="1600" b="1" dirty="0">
                <a:latin typeface="Arial"/>
                <a:ea typeface="Arial"/>
                <a:cs typeface="Arial"/>
                <a:sym typeface="Arial"/>
              </a:rPr>
              <a:t> </a:t>
            </a:r>
            <a:r>
              <a:rPr lang="en-US" sz="1600" b="1" dirty="0" err="1">
                <a:latin typeface="Arial"/>
                <a:ea typeface="Arial"/>
                <a:cs typeface="Arial"/>
                <a:sym typeface="Arial"/>
              </a:rPr>
              <a:t>kan</a:t>
            </a:r>
            <a:r>
              <a:rPr lang="en-US" sz="1600" b="1" dirty="0">
                <a:latin typeface="Arial"/>
                <a:ea typeface="Arial"/>
                <a:cs typeface="Arial"/>
                <a:sym typeface="Arial"/>
              </a:rPr>
              <a:t> </a:t>
            </a:r>
            <a:r>
              <a:rPr lang="en-US" sz="1600" b="1" dirty="0" err="1">
                <a:latin typeface="Arial"/>
                <a:ea typeface="Arial"/>
                <a:cs typeface="Arial"/>
                <a:sym typeface="Arial"/>
              </a:rPr>
              <a:t>udvikling</a:t>
            </a:r>
            <a:r>
              <a:rPr lang="en-US" sz="1600" b="1" dirty="0">
                <a:latin typeface="Arial"/>
                <a:ea typeface="Arial"/>
                <a:cs typeface="Arial"/>
                <a:sym typeface="Arial"/>
              </a:rPr>
              <a:t> </a:t>
            </a:r>
            <a:r>
              <a:rPr lang="en-US" sz="1600" b="1" dirty="0" err="1">
                <a:latin typeface="Arial"/>
                <a:ea typeface="Arial"/>
                <a:cs typeface="Arial"/>
                <a:sym typeface="Arial"/>
              </a:rPr>
              <a:t>være</a:t>
            </a:r>
            <a:r>
              <a:rPr lang="en-US" sz="1600" b="1" dirty="0">
                <a:latin typeface="Arial"/>
                <a:ea typeface="Arial"/>
                <a:cs typeface="Arial"/>
                <a:sym typeface="Arial"/>
              </a:rPr>
              <a:t> ‘</a:t>
            </a:r>
            <a:r>
              <a:rPr lang="en-US" sz="1600" b="1" dirty="0" err="1">
                <a:latin typeface="Arial"/>
                <a:ea typeface="Arial"/>
                <a:cs typeface="Arial"/>
                <a:sym typeface="Arial"/>
              </a:rPr>
              <a:t>bæredygtig</a:t>
            </a:r>
            <a:r>
              <a:rPr lang="en-US" sz="1600" b="1" dirty="0">
                <a:latin typeface="Arial"/>
                <a:ea typeface="Arial"/>
                <a:cs typeface="Arial"/>
                <a:sym typeface="Arial"/>
              </a:rPr>
              <a:t>’?</a:t>
            </a:r>
            <a:endParaRPr sz="1600" dirty="0">
              <a:latin typeface="Arial"/>
              <a:ea typeface="Arial"/>
              <a:cs typeface="Arial"/>
              <a:sym typeface="Arial"/>
            </a:endParaRPr>
          </a:p>
          <a:p>
            <a:pPr marL="0" lvl="0" indent="0" algn="l" rtl="0">
              <a:lnSpc>
                <a:spcPct val="70000"/>
              </a:lnSpc>
              <a:spcBef>
                <a:spcPts val="1000"/>
              </a:spcBef>
              <a:spcAft>
                <a:spcPts val="0"/>
              </a:spcAft>
              <a:buClr>
                <a:schemeClr val="dk1"/>
              </a:buClr>
              <a:buSzPts val="1960"/>
              <a:buNone/>
            </a:pPr>
            <a:endParaRPr sz="1600" dirty="0">
              <a:latin typeface="Arial"/>
              <a:ea typeface="Arial"/>
              <a:cs typeface="Arial"/>
              <a:sym typeface="Arial"/>
            </a:endParaRPr>
          </a:p>
          <a:p>
            <a:pPr marL="0" lvl="0" indent="0" algn="l" rtl="0">
              <a:lnSpc>
                <a:spcPct val="70000"/>
              </a:lnSpc>
              <a:spcBef>
                <a:spcPts val="1000"/>
              </a:spcBef>
              <a:spcAft>
                <a:spcPts val="0"/>
              </a:spcAft>
              <a:buClr>
                <a:schemeClr val="dk1"/>
              </a:buClr>
              <a:buSzPts val="1960"/>
              <a:buNone/>
            </a:pPr>
            <a:r>
              <a:rPr lang="en-US" sz="1600" i="1" dirty="0">
                <a:latin typeface="Arial"/>
                <a:ea typeface="Arial"/>
                <a:cs typeface="Arial"/>
                <a:sym typeface="Arial"/>
              </a:rPr>
              <a:t>”</a:t>
            </a:r>
            <a:r>
              <a:rPr lang="en-US" sz="1600" i="1" dirty="0" err="1">
                <a:latin typeface="Arial"/>
                <a:ea typeface="Arial"/>
                <a:cs typeface="Arial"/>
                <a:sym typeface="Arial"/>
              </a:rPr>
              <a:t>Mennesker</a:t>
            </a:r>
            <a:r>
              <a:rPr lang="en-US" sz="1600" i="1" dirty="0">
                <a:latin typeface="Arial"/>
                <a:ea typeface="Arial"/>
                <a:cs typeface="Arial"/>
                <a:sym typeface="Arial"/>
              </a:rPr>
              <a:t> </a:t>
            </a:r>
            <a:r>
              <a:rPr lang="en-US" sz="1600" i="1" dirty="0" err="1">
                <a:latin typeface="Arial"/>
                <a:ea typeface="Arial"/>
                <a:cs typeface="Arial"/>
                <a:sym typeface="Arial"/>
              </a:rPr>
              <a:t>har</a:t>
            </a:r>
            <a:r>
              <a:rPr lang="en-US" sz="1600" i="1" dirty="0">
                <a:latin typeface="Arial"/>
                <a:ea typeface="Arial"/>
                <a:cs typeface="Arial"/>
                <a:sym typeface="Arial"/>
              </a:rPr>
              <a:t> </a:t>
            </a:r>
            <a:r>
              <a:rPr lang="en-US" sz="1600" i="1" dirty="0" err="1">
                <a:latin typeface="Arial"/>
                <a:ea typeface="Arial"/>
                <a:cs typeface="Arial"/>
                <a:sym typeface="Arial"/>
              </a:rPr>
              <a:t>uden</a:t>
            </a:r>
            <a:r>
              <a:rPr lang="en-US" sz="1600" i="1" dirty="0">
                <a:latin typeface="Arial"/>
                <a:ea typeface="Arial"/>
                <a:cs typeface="Arial"/>
                <a:sym typeface="Arial"/>
              </a:rPr>
              <a:t> </a:t>
            </a:r>
            <a:r>
              <a:rPr lang="en-US" sz="1600" i="1" dirty="0" err="1">
                <a:latin typeface="Arial"/>
                <a:ea typeface="Arial"/>
                <a:cs typeface="Arial"/>
                <a:sym typeface="Arial"/>
              </a:rPr>
              <a:t>tvivl</a:t>
            </a:r>
            <a:r>
              <a:rPr lang="en-US" sz="1600" i="1" dirty="0">
                <a:latin typeface="Arial"/>
                <a:ea typeface="Arial"/>
                <a:cs typeface="Arial"/>
                <a:sym typeface="Arial"/>
              </a:rPr>
              <a:t> </a:t>
            </a:r>
            <a:r>
              <a:rPr lang="en-US" sz="1600" i="1" dirty="0" err="1">
                <a:latin typeface="Arial"/>
                <a:ea typeface="Arial"/>
                <a:cs typeface="Arial"/>
                <a:sym typeface="Arial"/>
              </a:rPr>
              <a:t>visse</a:t>
            </a:r>
            <a:r>
              <a:rPr lang="en-US" sz="1600" i="1" dirty="0">
                <a:latin typeface="Arial"/>
                <a:ea typeface="Arial"/>
                <a:cs typeface="Arial"/>
                <a:sym typeface="Arial"/>
              </a:rPr>
              <a:t> </a:t>
            </a:r>
            <a:r>
              <a:rPr lang="en-US" sz="1600" i="1" dirty="0" err="1">
                <a:latin typeface="Arial"/>
                <a:ea typeface="Arial"/>
                <a:cs typeface="Arial"/>
                <a:sym typeface="Arial"/>
              </a:rPr>
              <a:t>universelle</a:t>
            </a:r>
            <a:r>
              <a:rPr lang="en-US" sz="1600" i="1" dirty="0">
                <a:latin typeface="Arial"/>
                <a:ea typeface="Arial"/>
                <a:cs typeface="Arial"/>
                <a:sym typeface="Arial"/>
              </a:rPr>
              <a:t> </a:t>
            </a:r>
            <a:r>
              <a:rPr lang="en-US" sz="1600" i="1" dirty="0" err="1">
                <a:latin typeface="Arial"/>
                <a:ea typeface="Arial"/>
                <a:cs typeface="Arial"/>
                <a:sym typeface="Arial"/>
              </a:rPr>
              <a:t>behov</a:t>
            </a:r>
            <a:r>
              <a:rPr lang="en-US" sz="1600" i="1" dirty="0">
                <a:latin typeface="Arial"/>
                <a:ea typeface="Arial"/>
                <a:cs typeface="Arial"/>
                <a:sym typeface="Arial"/>
              </a:rPr>
              <a:t>, </a:t>
            </a:r>
            <a:r>
              <a:rPr lang="en-US" sz="1600" i="1" dirty="0" err="1">
                <a:latin typeface="Arial"/>
                <a:ea typeface="Arial"/>
                <a:cs typeface="Arial"/>
                <a:sym typeface="Arial"/>
              </a:rPr>
              <a:t>uanset</a:t>
            </a:r>
            <a:r>
              <a:rPr lang="en-US" sz="1600" i="1" dirty="0">
                <a:latin typeface="Arial"/>
                <a:ea typeface="Arial"/>
                <a:cs typeface="Arial"/>
                <a:sym typeface="Arial"/>
              </a:rPr>
              <a:t> </a:t>
            </a:r>
            <a:r>
              <a:rPr lang="en-US" sz="1600" i="1" dirty="0" err="1">
                <a:latin typeface="Arial"/>
                <a:ea typeface="Arial"/>
                <a:cs typeface="Arial"/>
                <a:sym typeface="Arial"/>
              </a:rPr>
              <a:t>hvor</a:t>
            </a:r>
            <a:r>
              <a:rPr lang="en-US" sz="1600" i="1" dirty="0">
                <a:latin typeface="Arial"/>
                <a:ea typeface="Arial"/>
                <a:cs typeface="Arial"/>
                <a:sym typeface="Arial"/>
              </a:rPr>
              <a:t> de </a:t>
            </a:r>
            <a:r>
              <a:rPr lang="en-US" sz="1600" i="1" dirty="0" err="1">
                <a:latin typeface="Arial"/>
                <a:ea typeface="Arial"/>
                <a:cs typeface="Arial"/>
                <a:sym typeface="Arial"/>
              </a:rPr>
              <a:t>bor</a:t>
            </a:r>
            <a:r>
              <a:rPr lang="en-US" sz="1600" i="1" dirty="0">
                <a:latin typeface="Arial"/>
                <a:ea typeface="Arial"/>
                <a:cs typeface="Arial"/>
                <a:sym typeface="Arial"/>
              </a:rPr>
              <a:t>, </a:t>
            </a:r>
            <a:r>
              <a:rPr lang="en-US" sz="1600" i="1" dirty="0" err="1">
                <a:latin typeface="Arial"/>
                <a:ea typeface="Arial"/>
                <a:cs typeface="Arial"/>
                <a:sym typeface="Arial"/>
              </a:rPr>
              <a:t>hvad</a:t>
            </a:r>
            <a:r>
              <a:rPr lang="en-US" sz="1600" i="1" dirty="0">
                <a:latin typeface="Arial"/>
                <a:ea typeface="Arial"/>
                <a:cs typeface="Arial"/>
                <a:sym typeface="Arial"/>
              </a:rPr>
              <a:t> de laver, </a:t>
            </a:r>
            <a:r>
              <a:rPr lang="en-US" sz="1600" i="1" dirty="0" err="1">
                <a:latin typeface="Arial"/>
                <a:ea typeface="Arial"/>
                <a:cs typeface="Arial"/>
                <a:sym typeface="Arial"/>
              </a:rPr>
              <a:t>eller</a:t>
            </a:r>
            <a:r>
              <a:rPr lang="en-US" sz="1600" i="1" dirty="0">
                <a:latin typeface="Arial"/>
                <a:ea typeface="Arial"/>
                <a:cs typeface="Arial"/>
                <a:sym typeface="Arial"/>
              </a:rPr>
              <a:t> </a:t>
            </a:r>
            <a:r>
              <a:rPr lang="en-US" sz="1600" i="1" dirty="0" err="1">
                <a:latin typeface="Arial"/>
                <a:ea typeface="Arial"/>
                <a:cs typeface="Arial"/>
                <a:sym typeface="Arial"/>
              </a:rPr>
              <a:t>hvor</a:t>
            </a:r>
            <a:r>
              <a:rPr lang="en-US" sz="1600" i="1" dirty="0">
                <a:latin typeface="Arial"/>
                <a:ea typeface="Arial"/>
                <a:cs typeface="Arial"/>
                <a:sym typeface="Arial"/>
              </a:rPr>
              <a:t> mange </a:t>
            </a:r>
            <a:r>
              <a:rPr lang="en-US" sz="1600" i="1" dirty="0" err="1">
                <a:latin typeface="Arial"/>
                <a:ea typeface="Arial"/>
                <a:cs typeface="Arial"/>
                <a:sym typeface="Arial"/>
              </a:rPr>
              <a:t>penge</a:t>
            </a:r>
            <a:r>
              <a:rPr lang="en-US" sz="1600" i="1" dirty="0">
                <a:latin typeface="Arial"/>
                <a:ea typeface="Arial"/>
                <a:cs typeface="Arial"/>
                <a:sym typeface="Arial"/>
              </a:rPr>
              <a:t> de </a:t>
            </a:r>
            <a:r>
              <a:rPr lang="en-US" sz="1600" i="1" dirty="0" err="1">
                <a:latin typeface="Arial"/>
                <a:ea typeface="Arial"/>
                <a:cs typeface="Arial"/>
                <a:sym typeface="Arial"/>
              </a:rPr>
              <a:t>har</a:t>
            </a:r>
            <a:r>
              <a:rPr lang="en-US" sz="1600" i="1" dirty="0">
                <a:latin typeface="Arial"/>
                <a:ea typeface="Arial"/>
                <a:cs typeface="Arial"/>
                <a:sym typeface="Arial"/>
              </a:rPr>
              <a:t>. </a:t>
            </a:r>
            <a:r>
              <a:rPr lang="en-US" sz="1600" i="1" dirty="0" err="1">
                <a:latin typeface="Arial"/>
                <a:ea typeface="Arial"/>
                <a:cs typeface="Arial"/>
                <a:sym typeface="Arial"/>
              </a:rPr>
              <a:t>Alle</a:t>
            </a:r>
            <a:r>
              <a:rPr lang="en-US" sz="1600" i="1" dirty="0">
                <a:latin typeface="Arial"/>
                <a:ea typeface="Arial"/>
                <a:cs typeface="Arial"/>
                <a:sym typeface="Arial"/>
              </a:rPr>
              <a:t> </a:t>
            </a:r>
            <a:r>
              <a:rPr lang="en-US" sz="1600" i="1" dirty="0" err="1">
                <a:latin typeface="Arial"/>
                <a:ea typeface="Arial"/>
                <a:cs typeface="Arial"/>
                <a:sym typeface="Arial"/>
              </a:rPr>
              <a:t>har</a:t>
            </a:r>
            <a:r>
              <a:rPr lang="en-US" sz="1600" i="1" dirty="0">
                <a:latin typeface="Arial"/>
                <a:ea typeface="Arial"/>
                <a:cs typeface="Arial"/>
                <a:sym typeface="Arial"/>
              </a:rPr>
              <a:t> </a:t>
            </a:r>
            <a:r>
              <a:rPr lang="en-US" sz="1600" i="1" dirty="0" err="1">
                <a:latin typeface="Arial"/>
                <a:ea typeface="Arial"/>
                <a:cs typeface="Arial"/>
                <a:sym typeface="Arial"/>
              </a:rPr>
              <a:t>brug</a:t>
            </a:r>
            <a:r>
              <a:rPr lang="en-US" sz="1600" i="1" dirty="0">
                <a:latin typeface="Arial"/>
                <a:ea typeface="Arial"/>
                <a:cs typeface="Arial"/>
                <a:sym typeface="Arial"/>
              </a:rPr>
              <a:t> for mad, </a:t>
            </a:r>
            <a:r>
              <a:rPr lang="en-US" sz="1600" i="1" dirty="0" err="1">
                <a:latin typeface="Arial"/>
                <a:ea typeface="Arial"/>
                <a:cs typeface="Arial"/>
                <a:sym typeface="Arial"/>
              </a:rPr>
              <a:t>vand</a:t>
            </a:r>
            <a:r>
              <a:rPr lang="en-US" sz="1600" i="1" dirty="0">
                <a:latin typeface="Arial"/>
                <a:ea typeface="Arial"/>
                <a:cs typeface="Arial"/>
                <a:sym typeface="Arial"/>
              </a:rPr>
              <a:t> og et </a:t>
            </a:r>
            <a:r>
              <a:rPr lang="en-US" sz="1600" i="1" dirty="0" err="1">
                <a:latin typeface="Arial"/>
                <a:ea typeface="Arial"/>
                <a:cs typeface="Arial"/>
                <a:sym typeface="Arial"/>
              </a:rPr>
              <a:t>sted</a:t>
            </a:r>
            <a:r>
              <a:rPr lang="en-US" sz="1600" i="1" dirty="0">
                <a:latin typeface="Arial"/>
                <a:ea typeface="Arial"/>
                <a:cs typeface="Arial"/>
                <a:sym typeface="Arial"/>
              </a:rPr>
              <a:t> at </a:t>
            </a:r>
            <a:r>
              <a:rPr lang="en-US" sz="1600" i="1" dirty="0" err="1">
                <a:latin typeface="Arial"/>
                <a:ea typeface="Arial"/>
                <a:cs typeface="Arial"/>
                <a:sym typeface="Arial"/>
              </a:rPr>
              <a:t>bo</a:t>
            </a:r>
            <a:r>
              <a:rPr lang="en-US" sz="1600" i="1" dirty="0">
                <a:latin typeface="Arial"/>
                <a:ea typeface="Arial"/>
                <a:cs typeface="Arial"/>
                <a:sym typeface="Arial"/>
              </a:rPr>
              <a:t>. </a:t>
            </a:r>
            <a:r>
              <a:rPr lang="en-US" sz="1600" i="1" dirty="0" err="1">
                <a:latin typeface="Arial"/>
                <a:ea typeface="Arial"/>
                <a:cs typeface="Arial"/>
                <a:sym typeface="Arial"/>
              </a:rPr>
              <a:t>Når</a:t>
            </a:r>
            <a:r>
              <a:rPr lang="en-US" sz="1600" i="1" dirty="0">
                <a:latin typeface="Arial"/>
                <a:ea typeface="Arial"/>
                <a:cs typeface="Arial"/>
                <a:sym typeface="Arial"/>
              </a:rPr>
              <a:t> man </a:t>
            </a:r>
            <a:r>
              <a:rPr lang="en-US" sz="1600" i="1" dirty="0" err="1">
                <a:latin typeface="Arial"/>
                <a:ea typeface="Arial"/>
                <a:cs typeface="Arial"/>
                <a:sym typeface="Arial"/>
              </a:rPr>
              <a:t>er</a:t>
            </a:r>
            <a:r>
              <a:rPr lang="en-US" sz="1600" i="1" dirty="0">
                <a:latin typeface="Arial"/>
                <a:ea typeface="Arial"/>
                <a:cs typeface="Arial"/>
                <a:sym typeface="Arial"/>
              </a:rPr>
              <a:t> </a:t>
            </a:r>
            <a:r>
              <a:rPr lang="en-US" sz="1600" i="1" dirty="0" err="1">
                <a:latin typeface="Arial"/>
                <a:ea typeface="Arial"/>
                <a:cs typeface="Arial"/>
                <a:sym typeface="Arial"/>
              </a:rPr>
              <a:t>syg</a:t>
            </a:r>
            <a:r>
              <a:rPr lang="en-US" sz="1600" i="1" dirty="0">
                <a:latin typeface="Arial"/>
                <a:ea typeface="Arial"/>
                <a:cs typeface="Arial"/>
                <a:sym typeface="Arial"/>
              </a:rPr>
              <a:t>, </a:t>
            </a:r>
            <a:r>
              <a:rPr lang="en-US" sz="1600" i="1" dirty="0" err="1">
                <a:latin typeface="Arial"/>
                <a:ea typeface="Arial"/>
                <a:cs typeface="Arial"/>
                <a:sym typeface="Arial"/>
              </a:rPr>
              <a:t>har</a:t>
            </a:r>
            <a:r>
              <a:rPr lang="en-US" sz="1600" i="1" dirty="0">
                <a:latin typeface="Arial"/>
                <a:ea typeface="Arial"/>
                <a:cs typeface="Arial"/>
                <a:sym typeface="Arial"/>
              </a:rPr>
              <a:t> man </a:t>
            </a:r>
            <a:r>
              <a:rPr lang="en-US" sz="1600" i="1" dirty="0" err="1">
                <a:latin typeface="Arial"/>
                <a:ea typeface="Arial"/>
                <a:cs typeface="Arial"/>
                <a:sym typeface="Arial"/>
              </a:rPr>
              <a:t>brug</a:t>
            </a:r>
            <a:r>
              <a:rPr lang="en-US" sz="1600" i="1" dirty="0">
                <a:latin typeface="Arial"/>
                <a:ea typeface="Arial"/>
                <a:cs typeface="Arial"/>
                <a:sym typeface="Arial"/>
              </a:rPr>
              <a:t> for et </a:t>
            </a:r>
            <a:r>
              <a:rPr lang="en-US" sz="1600" i="1" dirty="0" err="1">
                <a:latin typeface="Arial"/>
                <a:ea typeface="Arial"/>
                <a:cs typeface="Arial"/>
                <a:sym typeface="Arial"/>
              </a:rPr>
              <a:t>sundhedsvæsen</a:t>
            </a:r>
            <a:r>
              <a:rPr lang="en-US" sz="1600" i="1" dirty="0">
                <a:latin typeface="Arial"/>
                <a:ea typeface="Arial"/>
                <a:cs typeface="Arial"/>
                <a:sym typeface="Arial"/>
              </a:rPr>
              <a:t> og </a:t>
            </a:r>
            <a:r>
              <a:rPr lang="en-US" sz="1600" i="1" dirty="0" err="1">
                <a:latin typeface="Arial"/>
                <a:ea typeface="Arial"/>
                <a:cs typeface="Arial"/>
                <a:sym typeface="Arial"/>
              </a:rPr>
              <a:t>muligvis</a:t>
            </a:r>
            <a:r>
              <a:rPr lang="en-US" sz="1600" i="1" dirty="0">
                <a:latin typeface="Arial"/>
                <a:ea typeface="Arial"/>
                <a:cs typeface="Arial"/>
                <a:sym typeface="Arial"/>
              </a:rPr>
              <a:t> </a:t>
            </a:r>
            <a:r>
              <a:rPr lang="en-US" sz="1600" i="1" dirty="0" err="1">
                <a:latin typeface="Arial"/>
                <a:ea typeface="Arial"/>
                <a:cs typeface="Arial"/>
                <a:sym typeface="Arial"/>
              </a:rPr>
              <a:t>medicin</a:t>
            </a:r>
            <a:r>
              <a:rPr lang="en-US" sz="1600" i="1" dirty="0">
                <a:latin typeface="Arial"/>
                <a:ea typeface="Arial"/>
                <a:cs typeface="Arial"/>
                <a:sym typeface="Arial"/>
              </a:rPr>
              <a:t>. Vi </a:t>
            </a:r>
            <a:r>
              <a:rPr lang="en-US" sz="1600" i="1" dirty="0" err="1">
                <a:latin typeface="Arial"/>
                <a:ea typeface="Arial"/>
                <a:cs typeface="Arial"/>
                <a:sym typeface="Arial"/>
              </a:rPr>
              <a:t>ved</a:t>
            </a:r>
            <a:r>
              <a:rPr lang="en-US" sz="1600" i="1" dirty="0">
                <a:latin typeface="Arial"/>
                <a:ea typeface="Arial"/>
                <a:cs typeface="Arial"/>
                <a:sym typeface="Arial"/>
              </a:rPr>
              <a:t>, at </a:t>
            </a:r>
            <a:r>
              <a:rPr lang="en-US" sz="1600" i="1" dirty="0" err="1">
                <a:latin typeface="Arial"/>
                <a:ea typeface="Arial"/>
                <a:cs typeface="Arial"/>
                <a:sym typeface="Arial"/>
              </a:rPr>
              <a:t>uddannelse</a:t>
            </a:r>
            <a:r>
              <a:rPr lang="en-US" sz="1600" i="1" dirty="0">
                <a:latin typeface="Arial"/>
                <a:ea typeface="Arial"/>
                <a:cs typeface="Arial"/>
                <a:sym typeface="Arial"/>
              </a:rPr>
              <a:t> giver </a:t>
            </a:r>
            <a:r>
              <a:rPr lang="en-US" sz="1600" i="1" dirty="0" err="1">
                <a:latin typeface="Arial"/>
                <a:ea typeface="Arial"/>
                <a:cs typeface="Arial"/>
                <a:sym typeface="Arial"/>
              </a:rPr>
              <a:t>børn</a:t>
            </a:r>
            <a:r>
              <a:rPr lang="en-US" sz="1600" i="1" dirty="0">
                <a:latin typeface="Arial"/>
                <a:ea typeface="Arial"/>
                <a:cs typeface="Arial"/>
                <a:sym typeface="Arial"/>
              </a:rPr>
              <a:t> og </a:t>
            </a:r>
            <a:r>
              <a:rPr lang="en-US" sz="1600" i="1" dirty="0" err="1">
                <a:latin typeface="Arial"/>
                <a:ea typeface="Arial"/>
                <a:cs typeface="Arial"/>
                <a:sym typeface="Arial"/>
              </a:rPr>
              <a:t>voksne</a:t>
            </a:r>
            <a:r>
              <a:rPr lang="en-US" sz="1600" i="1" dirty="0">
                <a:latin typeface="Arial"/>
                <a:ea typeface="Arial"/>
                <a:cs typeface="Arial"/>
                <a:sym typeface="Arial"/>
              </a:rPr>
              <a:t> </a:t>
            </a:r>
            <a:r>
              <a:rPr lang="en-US" sz="1600" i="1" dirty="0" err="1">
                <a:latin typeface="Arial"/>
                <a:ea typeface="Arial"/>
                <a:cs typeface="Arial"/>
                <a:sym typeface="Arial"/>
              </a:rPr>
              <a:t>en</a:t>
            </a:r>
            <a:r>
              <a:rPr lang="en-US" sz="1600" i="1" dirty="0">
                <a:latin typeface="Arial"/>
                <a:ea typeface="Arial"/>
                <a:cs typeface="Arial"/>
                <a:sym typeface="Arial"/>
              </a:rPr>
              <a:t> </a:t>
            </a:r>
            <a:r>
              <a:rPr lang="en-US" sz="1600" i="1" dirty="0" err="1">
                <a:latin typeface="Arial"/>
                <a:ea typeface="Arial"/>
                <a:cs typeface="Arial"/>
                <a:sym typeface="Arial"/>
              </a:rPr>
              <a:t>bedre</a:t>
            </a:r>
            <a:r>
              <a:rPr lang="en-US" sz="1600" i="1" dirty="0">
                <a:latin typeface="Arial"/>
                <a:ea typeface="Arial"/>
                <a:cs typeface="Arial"/>
                <a:sym typeface="Arial"/>
              </a:rPr>
              <a:t> chance </a:t>
            </a:r>
            <a:r>
              <a:rPr lang="en-US" sz="1600" i="1" dirty="0" err="1">
                <a:latin typeface="Arial"/>
                <a:ea typeface="Arial"/>
                <a:cs typeface="Arial"/>
                <a:sym typeface="Arial"/>
              </a:rPr>
              <a:t>i</a:t>
            </a:r>
            <a:r>
              <a:rPr lang="en-US" sz="1600" i="1" dirty="0">
                <a:latin typeface="Arial"/>
                <a:ea typeface="Arial"/>
                <a:cs typeface="Arial"/>
                <a:sym typeface="Arial"/>
              </a:rPr>
              <a:t> </a:t>
            </a:r>
            <a:r>
              <a:rPr lang="en-US" sz="1600" i="1" dirty="0" err="1">
                <a:latin typeface="Arial"/>
                <a:ea typeface="Arial"/>
                <a:cs typeface="Arial"/>
                <a:sym typeface="Arial"/>
              </a:rPr>
              <a:t>livet</a:t>
            </a:r>
            <a:r>
              <a:rPr lang="en-US" sz="1600" i="1" dirty="0">
                <a:latin typeface="Arial"/>
                <a:ea typeface="Arial"/>
                <a:cs typeface="Arial"/>
                <a:sym typeface="Arial"/>
              </a:rPr>
              <a:t>. </a:t>
            </a:r>
            <a:r>
              <a:rPr lang="en-US" sz="1600" i="1" dirty="0" err="1">
                <a:latin typeface="Arial"/>
                <a:ea typeface="Arial"/>
                <a:cs typeface="Arial"/>
                <a:sym typeface="Arial"/>
              </a:rPr>
              <a:t>Uden</a:t>
            </a:r>
            <a:r>
              <a:rPr lang="en-US" sz="1600" i="1" dirty="0">
                <a:latin typeface="Arial"/>
                <a:ea typeface="Arial"/>
                <a:cs typeface="Arial"/>
                <a:sym typeface="Arial"/>
              </a:rPr>
              <a:t> et </a:t>
            </a:r>
            <a:r>
              <a:rPr lang="en-US" sz="1600" i="1" dirty="0" err="1">
                <a:latin typeface="Arial"/>
                <a:ea typeface="Arial"/>
                <a:cs typeface="Arial"/>
                <a:sym typeface="Arial"/>
              </a:rPr>
              <a:t>rimeligt</a:t>
            </a:r>
            <a:r>
              <a:rPr lang="en-US" sz="1600" i="1" dirty="0">
                <a:latin typeface="Arial"/>
                <a:ea typeface="Arial"/>
                <a:cs typeface="Arial"/>
                <a:sym typeface="Arial"/>
              </a:rPr>
              <a:t> </a:t>
            </a:r>
            <a:r>
              <a:rPr lang="en-US" sz="1600" i="1" dirty="0" err="1">
                <a:latin typeface="Arial"/>
                <a:ea typeface="Arial"/>
                <a:cs typeface="Arial"/>
                <a:sym typeface="Arial"/>
              </a:rPr>
              <a:t>betalt</a:t>
            </a:r>
            <a:r>
              <a:rPr lang="en-US" sz="1600" i="1" dirty="0">
                <a:latin typeface="Arial"/>
                <a:ea typeface="Arial"/>
                <a:cs typeface="Arial"/>
                <a:sym typeface="Arial"/>
              </a:rPr>
              <a:t> job </a:t>
            </a:r>
            <a:r>
              <a:rPr lang="en-US" sz="1600" i="1" dirty="0" err="1">
                <a:latin typeface="Arial"/>
                <a:ea typeface="Arial"/>
                <a:cs typeface="Arial"/>
                <a:sym typeface="Arial"/>
              </a:rPr>
              <a:t>er</a:t>
            </a:r>
            <a:r>
              <a:rPr lang="en-US" sz="1600" i="1" dirty="0">
                <a:latin typeface="Arial"/>
                <a:ea typeface="Arial"/>
                <a:cs typeface="Arial"/>
                <a:sym typeface="Arial"/>
              </a:rPr>
              <a:t> </a:t>
            </a:r>
            <a:r>
              <a:rPr lang="en-US" sz="1600" i="1" dirty="0" err="1">
                <a:latin typeface="Arial"/>
                <a:ea typeface="Arial"/>
                <a:cs typeface="Arial"/>
                <a:sym typeface="Arial"/>
              </a:rPr>
              <a:t>det</a:t>
            </a:r>
            <a:r>
              <a:rPr lang="en-US" sz="1600" i="1" dirty="0">
                <a:latin typeface="Arial"/>
                <a:ea typeface="Arial"/>
                <a:cs typeface="Arial"/>
                <a:sym typeface="Arial"/>
              </a:rPr>
              <a:t> </a:t>
            </a:r>
            <a:r>
              <a:rPr lang="en-US" sz="1600" i="1" dirty="0" err="1">
                <a:latin typeface="Arial"/>
                <a:ea typeface="Arial"/>
                <a:cs typeface="Arial"/>
                <a:sym typeface="Arial"/>
              </a:rPr>
              <a:t>svært</a:t>
            </a:r>
            <a:r>
              <a:rPr lang="en-US" sz="1600" i="1" dirty="0">
                <a:latin typeface="Arial"/>
                <a:ea typeface="Arial"/>
                <a:cs typeface="Arial"/>
                <a:sym typeface="Arial"/>
              </a:rPr>
              <a:t> at </a:t>
            </a:r>
            <a:r>
              <a:rPr lang="en-US" sz="1600" i="1" dirty="0" err="1">
                <a:latin typeface="Arial"/>
                <a:ea typeface="Arial"/>
                <a:cs typeface="Arial"/>
                <a:sym typeface="Arial"/>
              </a:rPr>
              <a:t>opfylde</a:t>
            </a:r>
            <a:r>
              <a:rPr lang="en-US" sz="1600" i="1" dirty="0">
                <a:latin typeface="Arial"/>
                <a:ea typeface="Arial"/>
                <a:cs typeface="Arial"/>
                <a:sym typeface="Arial"/>
              </a:rPr>
              <a:t> de </a:t>
            </a:r>
            <a:r>
              <a:rPr lang="en-US" sz="1600" i="1" dirty="0" err="1">
                <a:latin typeface="Arial"/>
                <a:ea typeface="Arial"/>
                <a:cs typeface="Arial"/>
                <a:sym typeface="Arial"/>
              </a:rPr>
              <a:t>mest</a:t>
            </a:r>
            <a:r>
              <a:rPr lang="en-US" sz="1600" i="1" dirty="0">
                <a:latin typeface="Arial"/>
                <a:ea typeface="Arial"/>
                <a:cs typeface="Arial"/>
                <a:sym typeface="Arial"/>
              </a:rPr>
              <a:t> </a:t>
            </a:r>
            <a:r>
              <a:rPr lang="en-US" sz="1600" b="1" i="1" u="sng" dirty="0" err="1">
                <a:latin typeface="Arial"/>
                <a:ea typeface="Arial"/>
                <a:cs typeface="Arial"/>
                <a:sym typeface="Arial"/>
              </a:rPr>
              <a:t>basale</a:t>
            </a:r>
            <a:r>
              <a:rPr lang="en-US" sz="1600" b="1" i="1" u="sng" dirty="0">
                <a:latin typeface="Arial"/>
                <a:ea typeface="Arial"/>
                <a:cs typeface="Arial"/>
                <a:sym typeface="Arial"/>
              </a:rPr>
              <a:t> </a:t>
            </a:r>
            <a:r>
              <a:rPr lang="en-US" sz="1600" b="1" i="1" u="sng" dirty="0" err="1">
                <a:latin typeface="Arial"/>
                <a:ea typeface="Arial"/>
                <a:cs typeface="Arial"/>
                <a:sym typeface="Arial"/>
              </a:rPr>
              <a:t>behov</a:t>
            </a:r>
            <a:r>
              <a:rPr lang="en-US" sz="1600" i="1" dirty="0">
                <a:latin typeface="Arial"/>
                <a:ea typeface="Arial"/>
                <a:cs typeface="Arial"/>
                <a:sym typeface="Arial"/>
              </a:rPr>
              <a:t>.” </a:t>
            </a:r>
            <a:endParaRPr sz="1600" dirty="0"/>
          </a:p>
          <a:p>
            <a:pPr marL="0" lvl="0" indent="0" algn="l" rtl="0">
              <a:lnSpc>
                <a:spcPct val="70000"/>
              </a:lnSpc>
              <a:spcBef>
                <a:spcPts val="1000"/>
              </a:spcBef>
              <a:spcAft>
                <a:spcPts val="0"/>
              </a:spcAft>
              <a:buClr>
                <a:schemeClr val="dk1"/>
              </a:buClr>
              <a:buSzPts val="1960"/>
              <a:buNone/>
            </a:pPr>
            <a:r>
              <a:rPr lang="en-US" sz="1600" dirty="0">
                <a:latin typeface="Arial"/>
                <a:ea typeface="Arial"/>
                <a:cs typeface="Arial"/>
                <a:sym typeface="Arial"/>
              </a:rPr>
              <a:t>- Verdensmaalene.dk</a:t>
            </a:r>
            <a:endParaRPr sz="1600" dirty="0">
              <a:latin typeface="Arial"/>
              <a:ea typeface="Arial"/>
              <a:cs typeface="Arial"/>
              <a:sym typeface="Arial"/>
            </a:endParaRPr>
          </a:p>
          <a:p>
            <a:pPr marL="0" lvl="0" indent="0" algn="l" rtl="0">
              <a:lnSpc>
                <a:spcPct val="70000"/>
              </a:lnSpc>
              <a:spcBef>
                <a:spcPts val="1000"/>
              </a:spcBef>
              <a:spcAft>
                <a:spcPts val="0"/>
              </a:spcAft>
              <a:buClr>
                <a:schemeClr val="dk1"/>
              </a:buClr>
              <a:buSzPts val="1960"/>
              <a:buNone/>
            </a:pPr>
            <a:endParaRPr sz="1960" dirty="0">
              <a:latin typeface="Arial"/>
              <a:ea typeface="Arial"/>
              <a:cs typeface="Arial"/>
              <a:sym typeface="Arial"/>
            </a:endParaRPr>
          </a:p>
        </p:txBody>
      </p:sp>
      <p:sp>
        <p:nvSpPr>
          <p:cNvPr id="8" name="Google Shape;277;p32"/>
          <p:cNvSpPr txBox="1"/>
          <p:nvPr/>
        </p:nvSpPr>
        <p:spPr>
          <a:xfrm>
            <a:off x="567419" y="1190174"/>
            <a:ext cx="6052455"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12A60"/>
              </a:buClr>
              <a:buSzPts val="4400"/>
              <a:buFont typeface="Arial"/>
              <a:buNone/>
            </a:pPr>
            <a:r>
              <a:rPr lang="en-US" sz="4400" b="0" i="0" u="none" strike="noStrike" cap="none" dirty="0">
                <a:solidFill>
                  <a:srgbClr val="012A60"/>
                </a:solidFill>
                <a:latin typeface="Arial"/>
                <a:ea typeface="Arial"/>
                <a:cs typeface="Arial"/>
                <a:sym typeface="Arial"/>
              </a:rPr>
              <a:t>FN’s fire </a:t>
            </a:r>
            <a:r>
              <a:rPr lang="en-US" sz="4400" b="0" i="0" u="none" strike="noStrike" cap="none" dirty="0" err="1">
                <a:solidFill>
                  <a:srgbClr val="012A60"/>
                </a:solidFill>
                <a:latin typeface="Arial"/>
                <a:ea typeface="Arial"/>
                <a:cs typeface="Arial"/>
                <a:sym typeface="Arial"/>
              </a:rPr>
              <a:t>hovedformål</a:t>
            </a:r>
            <a:endParaRPr sz="4400" b="0" i="0" u="none" strike="noStrike" cap="none" dirty="0">
              <a:solidFill>
                <a:srgbClr val="012A60"/>
              </a:solidFill>
              <a:latin typeface="Arial"/>
              <a:ea typeface="Arial"/>
              <a:cs typeface="Arial"/>
              <a:sym typeface="Arial"/>
            </a:endParaRPr>
          </a:p>
        </p:txBody>
      </p:sp>
      <p:pic>
        <p:nvPicPr>
          <p:cNvPr id="10" name="Google Shape;279;p32"/>
          <p:cNvPicPr preferRelativeResize="0"/>
          <p:nvPr/>
        </p:nvPicPr>
        <p:blipFill rotWithShape="1">
          <a:blip r:embed="rId4">
            <a:alphaModFix/>
          </a:blip>
          <a:srcRect t="17174" r="37643" b="16272"/>
          <a:stretch/>
        </p:blipFill>
        <p:spPr>
          <a:xfrm>
            <a:off x="7664378" y="4177558"/>
            <a:ext cx="2241415" cy="1365443"/>
          </a:xfrm>
          <a:prstGeom prst="rect">
            <a:avLst/>
          </a:prstGeom>
          <a:noFill/>
          <a:ln>
            <a:noFill/>
          </a:ln>
        </p:spPr>
      </p:pic>
      <p:pic>
        <p:nvPicPr>
          <p:cNvPr id="11" name="Google Shape;280;p32"/>
          <p:cNvPicPr preferRelativeResize="0"/>
          <p:nvPr/>
        </p:nvPicPr>
        <p:blipFill rotWithShape="1">
          <a:blip r:embed="rId5">
            <a:alphaModFix/>
          </a:blip>
          <a:srcRect t="9902" b="14580"/>
          <a:stretch/>
        </p:blipFill>
        <p:spPr>
          <a:xfrm>
            <a:off x="9897001" y="1198826"/>
            <a:ext cx="1347473" cy="1509543"/>
          </a:xfrm>
          <a:prstGeom prst="rect">
            <a:avLst/>
          </a:prstGeom>
          <a:noFill/>
          <a:ln>
            <a:noFill/>
          </a:ln>
        </p:spPr>
      </p:pic>
      <p:pic>
        <p:nvPicPr>
          <p:cNvPr id="12" name="Google Shape;281;p32"/>
          <p:cNvPicPr preferRelativeResize="0"/>
          <p:nvPr/>
        </p:nvPicPr>
        <p:blipFill rotWithShape="1">
          <a:blip r:embed="rId6">
            <a:alphaModFix/>
          </a:blip>
          <a:srcRect t="19120" r="6470" b="37334"/>
          <a:stretch/>
        </p:blipFill>
        <p:spPr>
          <a:xfrm>
            <a:off x="7655586" y="1198826"/>
            <a:ext cx="2241415" cy="1502647"/>
          </a:xfrm>
          <a:prstGeom prst="rect">
            <a:avLst/>
          </a:prstGeom>
          <a:noFill/>
          <a:ln>
            <a:noFill/>
          </a:ln>
        </p:spPr>
      </p:pic>
      <p:pic>
        <p:nvPicPr>
          <p:cNvPr id="13" name="Google Shape;282;p32"/>
          <p:cNvPicPr preferRelativeResize="0"/>
          <p:nvPr/>
        </p:nvPicPr>
        <p:blipFill rotWithShape="1">
          <a:blip r:embed="rId7">
            <a:alphaModFix/>
          </a:blip>
          <a:srcRect t="14425" r="47281" b="16145"/>
          <a:stretch/>
        </p:blipFill>
        <p:spPr>
          <a:xfrm>
            <a:off x="7657364" y="2674910"/>
            <a:ext cx="1894991" cy="1502647"/>
          </a:xfrm>
          <a:prstGeom prst="rect">
            <a:avLst/>
          </a:prstGeom>
          <a:noFill/>
          <a:ln>
            <a:noFill/>
          </a:ln>
        </p:spPr>
      </p:pic>
      <p:pic>
        <p:nvPicPr>
          <p:cNvPr id="14" name="Google Shape;283;p32"/>
          <p:cNvPicPr preferRelativeResize="0"/>
          <p:nvPr/>
        </p:nvPicPr>
        <p:blipFill rotWithShape="1">
          <a:blip r:embed="rId8">
            <a:alphaModFix/>
          </a:blip>
          <a:srcRect l="23305" t="2206"/>
          <a:stretch/>
        </p:blipFill>
        <p:spPr>
          <a:xfrm>
            <a:off x="9499603" y="2708370"/>
            <a:ext cx="1755935" cy="1471047"/>
          </a:xfrm>
          <a:prstGeom prst="rect">
            <a:avLst/>
          </a:prstGeom>
          <a:noFill/>
          <a:ln>
            <a:noFill/>
          </a:ln>
        </p:spPr>
      </p:pic>
      <p:pic>
        <p:nvPicPr>
          <p:cNvPr id="15" name="Google Shape;284;p32"/>
          <p:cNvPicPr preferRelativeResize="0"/>
          <p:nvPr/>
        </p:nvPicPr>
        <p:blipFill rotWithShape="1">
          <a:blip r:embed="rId9">
            <a:alphaModFix/>
          </a:blip>
          <a:srcRect l="7752" r="25957"/>
          <a:stretch/>
        </p:blipFill>
        <p:spPr>
          <a:xfrm>
            <a:off x="9905793" y="4177558"/>
            <a:ext cx="1347473" cy="1365444"/>
          </a:xfrm>
          <a:prstGeom prst="rect">
            <a:avLst/>
          </a:prstGeom>
          <a:noFill/>
          <a:ln>
            <a:noFill/>
          </a:ln>
        </p:spPr>
      </p:pic>
      <p:sp>
        <p:nvSpPr>
          <p:cNvPr id="16" name="Google Shape;286;p32"/>
          <p:cNvSpPr txBox="1"/>
          <p:nvPr/>
        </p:nvSpPr>
        <p:spPr>
          <a:xfrm>
            <a:off x="9333186" y="130464"/>
            <a:ext cx="2858814" cy="259399"/>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dirty="0" err="1">
                <a:solidFill>
                  <a:srgbClr val="012A60"/>
                </a:solidFill>
                <a:latin typeface="Arial"/>
                <a:ea typeface="Arial"/>
                <a:cs typeface="Arial"/>
                <a:sym typeface="Arial"/>
              </a:rPr>
              <a:t>Foto</a:t>
            </a:r>
            <a:r>
              <a:rPr lang="en-US" sz="1000" b="0" i="0" u="none" strike="noStrike" cap="none" dirty="0">
                <a:solidFill>
                  <a:srgbClr val="012A60"/>
                </a:solidFill>
                <a:latin typeface="Arial"/>
                <a:ea typeface="Arial"/>
                <a:cs typeface="Arial"/>
                <a:sym typeface="Arial"/>
              </a:rPr>
              <a:t>: UN Photo/Andrea </a:t>
            </a:r>
            <a:r>
              <a:rPr lang="en-US" sz="1000" b="0" i="0" u="none" strike="noStrike" cap="none" dirty="0" err="1">
                <a:solidFill>
                  <a:srgbClr val="012A60"/>
                </a:solidFill>
                <a:latin typeface="Arial"/>
                <a:ea typeface="Arial"/>
                <a:cs typeface="Arial"/>
                <a:sym typeface="Arial"/>
              </a:rPr>
              <a:t>Brizzi</a:t>
            </a:r>
            <a:endParaRPr sz="1000" b="0" i="0" u="none" strike="noStrike" cap="none" dirty="0">
              <a:solidFill>
                <a:srgbClr val="012A60"/>
              </a:solidFill>
              <a:latin typeface="Arial"/>
              <a:ea typeface="Arial"/>
              <a:cs typeface="Arial"/>
              <a:sym typeface="Arial"/>
            </a:endParaRPr>
          </a:p>
        </p:txBody>
      </p:sp>
      <p:pic>
        <p:nvPicPr>
          <p:cNvPr id="17" name="Google Shape;278;p32"/>
          <p:cNvPicPr preferRelativeResize="0"/>
          <p:nvPr/>
        </p:nvPicPr>
        <p:blipFill rotWithShape="1">
          <a:blip r:embed="rId10">
            <a:alphaModFix/>
          </a:blip>
          <a:srcRect/>
          <a:stretch/>
        </p:blipFill>
        <p:spPr>
          <a:xfrm>
            <a:off x="568568" y="432532"/>
            <a:ext cx="10675906" cy="598469"/>
          </a:xfrm>
          <a:prstGeom prst="rect">
            <a:avLst/>
          </a:prstGeom>
          <a:noFill/>
          <a:ln>
            <a:noFill/>
          </a:ln>
        </p:spPr>
      </p:pic>
      <p:pic>
        <p:nvPicPr>
          <p:cNvPr id="18" name="Billede 17"/>
          <p:cNvPicPr>
            <a:picLocks noChangeAspect="1"/>
          </p:cNvPicPr>
          <p:nvPr/>
        </p:nvPicPr>
        <p:blipFill rotWithShape="1">
          <a:blip r:embed="rId11">
            <a:extLst>
              <a:ext uri="{28A0092B-C50C-407E-A947-70E740481C1C}">
                <a14:useLocalDpi xmlns:a14="http://schemas.microsoft.com/office/drawing/2010/main" val="0"/>
              </a:ext>
            </a:extLst>
          </a:blip>
          <a:srcRect l="50246" t="41684" r="36486" b="38258"/>
          <a:stretch/>
        </p:blipFill>
        <p:spPr>
          <a:xfrm>
            <a:off x="6233745" y="432531"/>
            <a:ext cx="603042" cy="590120"/>
          </a:xfrm>
          <a:prstGeom prst="rect">
            <a:avLst/>
          </a:prstGeom>
        </p:spPr>
      </p:pic>
    </p:spTree>
    <p:extLst>
      <p:ext uri="{BB962C8B-B14F-4D97-AF65-F5344CB8AC3E}">
        <p14:creationId xmlns:p14="http://schemas.microsoft.com/office/powerpoint/2010/main" val="785401744"/>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sp>
        <p:nvSpPr>
          <p:cNvPr id="18" name="Google Shape;292;p33"/>
          <p:cNvSpPr txBox="1">
            <a:spLocks noGrp="1"/>
          </p:cNvSpPr>
          <p:nvPr>
            <p:ph type="title"/>
          </p:nvPr>
        </p:nvSpPr>
        <p:spPr>
          <a:xfrm>
            <a:off x="3069770" y="1728726"/>
            <a:ext cx="6052458"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12A60"/>
              </a:buClr>
              <a:buSzPts val="3600"/>
              <a:buFont typeface="Arial"/>
              <a:buNone/>
            </a:pPr>
            <a:r>
              <a:rPr lang="en-US" sz="3600" dirty="0" err="1">
                <a:solidFill>
                  <a:srgbClr val="012A60"/>
                </a:solidFill>
                <a:latin typeface="Arial"/>
                <a:ea typeface="Arial"/>
                <a:cs typeface="Arial"/>
                <a:sym typeface="Arial"/>
              </a:rPr>
              <a:t>Bæredygtig</a:t>
            </a:r>
            <a:r>
              <a:rPr lang="en-US" sz="3600" dirty="0">
                <a:solidFill>
                  <a:srgbClr val="012A60"/>
                </a:solidFill>
                <a:latin typeface="Arial"/>
                <a:ea typeface="Arial"/>
                <a:cs typeface="Arial"/>
                <a:sym typeface="Arial"/>
              </a:rPr>
              <a:t> </a:t>
            </a:r>
            <a:r>
              <a:rPr lang="en-US" sz="3600" dirty="0" err="1">
                <a:solidFill>
                  <a:srgbClr val="012A60"/>
                </a:solidFill>
                <a:latin typeface="Arial"/>
                <a:ea typeface="Arial"/>
                <a:cs typeface="Arial"/>
                <a:sym typeface="Arial"/>
              </a:rPr>
              <a:t>udvikling</a:t>
            </a:r>
            <a:r>
              <a:rPr lang="en-US" dirty="0">
                <a:solidFill>
                  <a:srgbClr val="012A60"/>
                </a:solidFill>
                <a:latin typeface="Arial"/>
                <a:ea typeface="Arial"/>
                <a:cs typeface="Arial"/>
                <a:sym typeface="Arial"/>
              </a:rPr>
              <a:t/>
            </a:r>
            <a:br>
              <a:rPr lang="en-US" dirty="0">
                <a:solidFill>
                  <a:srgbClr val="012A60"/>
                </a:solidFill>
                <a:latin typeface="Arial"/>
                <a:ea typeface="Arial"/>
                <a:cs typeface="Arial"/>
                <a:sym typeface="Arial"/>
              </a:rPr>
            </a:br>
            <a:r>
              <a:rPr lang="en-US" dirty="0" err="1">
                <a:solidFill>
                  <a:srgbClr val="012A60"/>
                </a:solidFill>
                <a:latin typeface="Arial"/>
                <a:ea typeface="Arial"/>
                <a:cs typeface="Arial"/>
                <a:sym typeface="Arial"/>
              </a:rPr>
              <a:t>Hvorfor</a:t>
            </a:r>
            <a:r>
              <a:rPr lang="en-US" dirty="0">
                <a:solidFill>
                  <a:srgbClr val="012A60"/>
                </a:solidFill>
                <a:latin typeface="Arial"/>
                <a:ea typeface="Arial"/>
                <a:cs typeface="Arial"/>
                <a:sym typeface="Arial"/>
              </a:rPr>
              <a:t> </a:t>
            </a:r>
            <a:r>
              <a:rPr lang="en-US" dirty="0" err="1">
                <a:solidFill>
                  <a:srgbClr val="012A60"/>
                </a:solidFill>
                <a:latin typeface="Arial"/>
                <a:ea typeface="Arial"/>
                <a:cs typeface="Arial"/>
                <a:sym typeface="Arial"/>
              </a:rPr>
              <a:t>er</a:t>
            </a:r>
            <a:r>
              <a:rPr lang="en-US" dirty="0">
                <a:solidFill>
                  <a:srgbClr val="012A60"/>
                </a:solidFill>
                <a:latin typeface="Arial"/>
                <a:ea typeface="Arial"/>
                <a:cs typeface="Arial"/>
                <a:sym typeface="Arial"/>
              </a:rPr>
              <a:t> </a:t>
            </a:r>
            <a:r>
              <a:rPr lang="en-US" dirty="0" err="1">
                <a:solidFill>
                  <a:srgbClr val="012A60"/>
                </a:solidFill>
                <a:latin typeface="Arial"/>
                <a:ea typeface="Arial"/>
                <a:cs typeface="Arial"/>
                <a:sym typeface="Arial"/>
              </a:rPr>
              <a:t>det</a:t>
            </a:r>
            <a:r>
              <a:rPr lang="en-US" dirty="0">
                <a:solidFill>
                  <a:srgbClr val="012A60"/>
                </a:solidFill>
                <a:latin typeface="Arial"/>
                <a:ea typeface="Arial"/>
                <a:cs typeface="Arial"/>
                <a:sym typeface="Arial"/>
              </a:rPr>
              <a:t> </a:t>
            </a:r>
            <a:r>
              <a:rPr lang="en-US" dirty="0" err="1">
                <a:solidFill>
                  <a:srgbClr val="012A60"/>
                </a:solidFill>
                <a:latin typeface="Arial"/>
                <a:ea typeface="Arial"/>
                <a:cs typeface="Arial"/>
                <a:sym typeface="Arial"/>
              </a:rPr>
              <a:t>vigtigt</a:t>
            </a:r>
            <a:r>
              <a:rPr lang="en-US" dirty="0">
                <a:solidFill>
                  <a:srgbClr val="012A60"/>
                </a:solidFill>
                <a:latin typeface="Arial"/>
                <a:ea typeface="Arial"/>
                <a:cs typeface="Arial"/>
                <a:sym typeface="Arial"/>
              </a:rPr>
              <a:t>?</a:t>
            </a:r>
            <a:endParaRPr dirty="0"/>
          </a:p>
        </p:txBody>
      </p:sp>
      <p:pic>
        <p:nvPicPr>
          <p:cNvPr id="19" name="Google Shape;293;p33" descr="Image result for sdgs"/>
          <p:cNvPicPr preferRelativeResize="0"/>
          <p:nvPr/>
        </p:nvPicPr>
        <p:blipFill rotWithShape="1">
          <a:blip r:embed="rId4">
            <a:alphaModFix/>
          </a:blip>
          <a:srcRect r="-458"/>
          <a:stretch/>
        </p:blipFill>
        <p:spPr>
          <a:xfrm>
            <a:off x="5563796" y="3054289"/>
            <a:ext cx="1064405" cy="1059544"/>
          </a:xfrm>
          <a:prstGeom prst="rect">
            <a:avLst/>
          </a:prstGeom>
          <a:noFill/>
          <a:ln>
            <a:noFill/>
          </a:ln>
        </p:spPr>
      </p:pic>
    </p:spTree>
    <p:extLst>
      <p:ext uri="{BB962C8B-B14F-4D97-AF65-F5344CB8AC3E}">
        <p14:creationId xmlns:p14="http://schemas.microsoft.com/office/powerpoint/2010/main" val="2215964161"/>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sp>
        <p:nvSpPr>
          <p:cNvPr id="8" name="Google Shape;308;p35"/>
          <p:cNvSpPr txBox="1">
            <a:spLocks noGrp="1"/>
          </p:cNvSpPr>
          <p:nvPr>
            <p:ph type="title"/>
          </p:nvPr>
        </p:nvSpPr>
        <p:spPr>
          <a:xfrm>
            <a:off x="838200" y="68103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err="1">
                <a:solidFill>
                  <a:srgbClr val="012A60"/>
                </a:solidFill>
                <a:latin typeface="Arial"/>
                <a:ea typeface="Arial"/>
                <a:cs typeface="Arial"/>
                <a:sym typeface="Arial"/>
              </a:rPr>
              <a:t>Verdensmålene</a:t>
            </a:r>
            <a:r>
              <a:rPr lang="en-US" dirty="0">
                <a:solidFill>
                  <a:srgbClr val="012A60"/>
                </a:solidFill>
                <a:latin typeface="Arial"/>
                <a:ea typeface="Arial"/>
                <a:cs typeface="Arial"/>
                <a:sym typeface="Arial"/>
              </a:rPr>
              <a:t>...</a:t>
            </a:r>
            <a:endParaRPr dirty="0"/>
          </a:p>
        </p:txBody>
      </p:sp>
      <p:sp>
        <p:nvSpPr>
          <p:cNvPr id="9" name="Google Shape;309;p35"/>
          <p:cNvSpPr txBox="1">
            <a:spLocks noGrp="1"/>
          </p:cNvSpPr>
          <p:nvPr>
            <p:ph type="body" idx="1"/>
          </p:nvPr>
        </p:nvSpPr>
        <p:spPr>
          <a:xfrm>
            <a:off x="838200" y="2428239"/>
            <a:ext cx="10515600" cy="37487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dirty="0" err="1">
                <a:latin typeface="Arial"/>
                <a:ea typeface="Arial"/>
                <a:cs typeface="Arial"/>
                <a:sym typeface="Arial"/>
              </a:rPr>
              <a:t>er</a:t>
            </a:r>
            <a:r>
              <a:rPr lang="en-US" sz="3200" dirty="0">
                <a:latin typeface="Arial"/>
                <a:ea typeface="Arial"/>
                <a:cs typeface="Arial"/>
                <a:sym typeface="Arial"/>
              </a:rPr>
              <a:t> ‘</a:t>
            </a:r>
            <a:r>
              <a:rPr lang="en-US" sz="3200" dirty="0" err="1">
                <a:latin typeface="Arial"/>
                <a:ea typeface="Arial"/>
                <a:cs typeface="Arial"/>
                <a:sym typeface="Arial"/>
              </a:rPr>
              <a:t>universelle</a:t>
            </a:r>
            <a:r>
              <a:rPr lang="en-US" sz="3200" dirty="0" smtClean="0">
                <a:latin typeface="Arial"/>
                <a:ea typeface="Arial"/>
                <a:cs typeface="Arial"/>
                <a:sym typeface="Arial"/>
              </a:rPr>
              <a:t>’ – </a:t>
            </a:r>
            <a:r>
              <a:rPr lang="en-US" sz="3200" dirty="0" err="1" smtClean="0">
                <a:latin typeface="Arial"/>
                <a:ea typeface="Arial"/>
                <a:cs typeface="Arial"/>
                <a:sym typeface="Arial"/>
              </a:rPr>
              <a:t>gælder</a:t>
            </a:r>
            <a:r>
              <a:rPr lang="en-US" sz="3200" dirty="0" smtClean="0">
                <a:latin typeface="Arial"/>
                <a:ea typeface="Arial"/>
                <a:cs typeface="Arial"/>
                <a:sym typeface="Arial"/>
              </a:rPr>
              <a:t> </a:t>
            </a:r>
            <a:r>
              <a:rPr lang="en-US" sz="3200" dirty="0" err="1" smtClean="0">
                <a:latin typeface="Arial"/>
                <a:ea typeface="Arial"/>
                <a:cs typeface="Arial"/>
                <a:sym typeface="Arial"/>
              </a:rPr>
              <a:t>alle</a:t>
            </a:r>
            <a:endParaRPr dirty="0"/>
          </a:p>
          <a:p>
            <a:pPr marL="228600" lvl="0" indent="-228600" algn="l" rtl="0">
              <a:lnSpc>
                <a:spcPct val="90000"/>
              </a:lnSpc>
              <a:spcBef>
                <a:spcPts val="1000"/>
              </a:spcBef>
              <a:spcAft>
                <a:spcPts val="0"/>
              </a:spcAft>
              <a:buClr>
                <a:schemeClr val="dk1"/>
              </a:buClr>
              <a:buSzPts val="3200"/>
              <a:buChar char="•"/>
            </a:pPr>
            <a:r>
              <a:rPr lang="en-US" sz="3200" dirty="0" err="1">
                <a:latin typeface="Arial"/>
                <a:ea typeface="Arial"/>
                <a:cs typeface="Arial"/>
                <a:sym typeface="Arial"/>
              </a:rPr>
              <a:t>er</a:t>
            </a:r>
            <a:r>
              <a:rPr lang="en-US" sz="3200" dirty="0">
                <a:latin typeface="Arial"/>
                <a:ea typeface="Arial"/>
                <a:cs typeface="Arial"/>
                <a:sym typeface="Arial"/>
              </a:rPr>
              <a:t> </a:t>
            </a:r>
            <a:r>
              <a:rPr lang="en-US" sz="3200" dirty="0" err="1">
                <a:latin typeface="Arial"/>
                <a:ea typeface="Arial"/>
                <a:cs typeface="Arial"/>
                <a:sym typeface="Arial"/>
              </a:rPr>
              <a:t>forebyggende</a:t>
            </a:r>
            <a:endParaRPr sz="3200" dirty="0">
              <a:latin typeface="Arial"/>
              <a:ea typeface="Arial"/>
              <a:cs typeface="Arial"/>
              <a:sym typeface="Arial"/>
            </a:endParaRPr>
          </a:p>
          <a:p>
            <a:pPr marL="228600" lvl="0" indent="-228600" algn="l" rtl="0">
              <a:lnSpc>
                <a:spcPct val="90000"/>
              </a:lnSpc>
              <a:spcBef>
                <a:spcPts val="1000"/>
              </a:spcBef>
              <a:spcAft>
                <a:spcPts val="0"/>
              </a:spcAft>
              <a:buClr>
                <a:schemeClr val="dk1"/>
              </a:buClr>
              <a:buSzPts val="3200"/>
              <a:buChar char="•"/>
            </a:pPr>
            <a:r>
              <a:rPr lang="en-US" sz="3200" dirty="0">
                <a:latin typeface="Arial"/>
                <a:ea typeface="Arial"/>
                <a:cs typeface="Arial"/>
                <a:sym typeface="Arial"/>
              </a:rPr>
              <a:t>‘</a:t>
            </a:r>
            <a:r>
              <a:rPr lang="en-US" sz="3200" dirty="0" err="1">
                <a:latin typeface="Arial"/>
                <a:ea typeface="Arial"/>
                <a:cs typeface="Arial"/>
                <a:sym typeface="Arial"/>
              </a:rPr>
              <a:t>hænger</a:t>
            </a:r>
            <a:r>
              <a:rPr lang="en-US" sz="3200" dirty="0">
                <a:latin typeface="Arial"/>
                <a:ea typeface="Arial"/>
                <a:cs typeface="Arial"/>
                <a:sym typeface="Arial"/>
              </a:rPr>
              <a:t> </a:t>
            </a:r>
            <a:r>
              <a:rPr lang="en-US" sz="3200" dirty="0" err="1">
                <a:latin typeface="Arial"/>
                <a:ea typeface="Arial"/>
                <a:cs typeface="Arial"/>
                <a:sym typeface="Arial"/>
              </a:rPr>
              <a:t>sammen</a:t>
            </a:r>
            <a:r>
              <a:rPr lang="en-US" sz="3200" dirty="0">
                <a:latin typeface="Arial"/>
                <a:ea typeface="Arial"/>
                <a:cs typeface="Arial"/>
                <a:sym typeface="Arial"/>
              </a:rPr>
              <a:t>’</a:t>
            </a:r>
            <a:endParaRPr dirty="0"/>
          </a:p>
          <a:p>
            <a:pPr marL="228600" lvl="0" indent="-228600" algn="l" rtl="0">
              <a:lnSpc>
                <a:spcPct val="90000"/>
              </a:lnSpc>
              <a:spcBef>
                <a:spcPts val="1000"/>
              </a:spcBef>
              <a:spcAft>
                <a:spcPts val="0"/>
              </a:spcAft>
              <a:buClr>
                <a:schemeClr val="dk1"/>
              </a:buClr>
              <a:buSzPts val="3200"/>
              <a:buChar char="•"/>
            </a:pPr>
            <a:r>
              <a:rPr lang="en-US" sz="3200" dirty="0" err="1">
                <a:latin typeface="Arial"/>
                <a:ea typeface="Arial"/>
                <a:cs typeface="Arial"/>
                <a:sym typeface="Arial"/>
              </a:rPr>
              <a:t>er</a:t>
            </a:r>
            <a:r>
              <a:rPr lang="en-US" sz="3200" dirty="0">
                <a:latin typeface="Arial"/>
                <a:ea typeface="Arial"/>
                <a:cs typeface="Arial"/>
                <a:sym typeface="Arial"/>
              </a:rPr>
              <a:t> ‘</a:t>
            </a:r>
            <a:r>
              <a:rPr lang="en-US" sz="3200" dirty="0" err="1">
                <a:latin typeface="Arial"/>
                <a:ea typeface="Arial"/>
                <a:cs typeface="Arial"/>
                <a:sym typeface="Arial"/>
              </a:rPr>
              <a:t>afhængige</a:t>
            </a:r>
            <a:r>
              <a:rPr lang="en-US" sz="3200" dirty="0">
                <a:latin typeface="Arial"/>
                <a:ea typeface="Arial"/>
                <a:cs typeface="Arial"/>
                <a:sym typeface="Arial"/>
              </a:rPr>
              <a:t>’ </a:t>
            </a:r>
            <a:r>
              <a:rPr lang="en-US" sz="3200" dirty="0" err="1">
                <a:latin typeface="Arial"/>
                <a:ea typeface="Arial"/>
                <a:cs typeface="Arial"/>
                <a:sym typeface="Arial"/>
              </a:rPr>
              <a:t>af</a:t>
            </a:r>
            <a:r>
              <a:rPr lang="en-US" sz="3200" dirty="0">
                <a:latin typeface="Arial"/>
                <a:ea typeface="Arial"/>
                <a:cs typeface="Arial"/>
                <a:sym typeface="Arial"/>
              </a:rPr>
              <a:t> </a:t>
            </a:r>
            <a:r>
              <a:rPr lang="en-US" sz="3200" dirty="0" err="1">
                <a:latin typeface="Arial"/>
                <a:ea typeface="Arial"/>
                <a:cs typeface="Arial"/>
                <a:sym typeface="Arial"/>
              </a:rPr>
              <a:t>hinanden</a:t>
            </a:r>
            <a:endParaRPr sz="3200" dirty="0">
              <a:latin typeface="Arial"/>
              <a:ea typeface="Arial"/>
              <a:cs typeface="Arial"/>
              <a:sym typeface="Arial"/>
            </a:endParaRPr>
          </a:p>
          <a:p>
            <a:pPr marL="228600" lvl="0" indent="-50800" algn="l" rtl="0">
              <a:lnSpc>
                <a:spcPct val="90000"/>
              </a:lnSpc>
              <a:spcBef>
                <a:spcPts val="1000"/>
              </a:spcBef>
              <a:spcAft>
                <a:spcPts val="0"/>
              </a:spcAft>
              <a:buClr>
                <a:schemeClr val="dk1"/>
              </a:buClr>
              <a:buSzPts val="2800"/>
              <a:buNone/>
            </a:pPr>
            <a:endParaRPr dirty="0">
              <a:latin typeface="Arial"/>
              <a:ea typeface="Arial"/>
              <a:cs typeface="Arial"/>
              <a:sym typeface="Arial"/>
            </a:endParaRPr>
          </a:p>
        </p:txBody>
      </p:sp>
      <p:pic>
        <p:nvPicPr>
          <p:cNvPr id="10" name="Billed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1097" y="1729951"/>
            <a:ext cx="5497310" cy="3558258"/>
          </a:xfrm>
          <a:prstGeom prst="rect">
            <a:avLst/>
          </a:prstGeom>
        </p:spPr>
      </p:pic>
    </p:spTree>
    <p:extLst>
      <p:ext uri="{BB962C8B-B14F-4D97-AF65-F5344CB8AC3E}">
        <p14:creationId xmlns:p14="http://schemas.microsoft.com/office/powerpoint/2010/main" val="1710588432"/>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sp>
        <p:nvSpPr>
          <p:cNvPr id="11" name="Google Shape;347;p39"/>
          <p:cNvSpPr txBox="1">
            <a:spLocks noGrp="1"/>
          </p:cNvSpPr>
          <p:nvPr>
            <p:ph type="title"/>
          </p:nvPr>
        </p:nvSpPr>
        <p:spPr>
          <a:xfrm>
            <a:off x="738555" y="3492682"/>
            <a:ext cx="9358993" cy="3015761"/>
          </a:xfrm>
          <a:prstGeom prst="rect">
            <a:avLst/>
          </a:prstGeom>
          <a:noFill/>
          <a:ln>
            <a:noFill/>
          </a:ln>
        </p:spPr>
        <p:txBody>
          <a:bodyPr spcFirstLastPara="1" wrap="square" lIns="91425" tIns="45700" rIns="91425" bIns="45700" anchor="ctr" anchorCtr="0">
            <a:noAutofit/>
          </a:bodyPr>
          <a:lstStyle/>
          <a:p>
            <a:pPr>
              <a:lnSpc>
                <a:spcPct val="100000"/>
              </a:lnSpc>
              <a:buClr>
                <a:srgbClr val="012A60"/>
              </a:buClr>
              <a:buSzPts val="3600"/>
            </a:pPr>
            <a:r>
              <a:rPr lang="en-US" sz="1800" dirty="0" err="1" smtClean="0">
                <a:solidFill>
                  <a:srgbClr val="012A60"/>
                </a:solidFill>
                <a:latin typeface="Arial"/>
                <a:ea typeface="Arial"/>
                <a:cs typeface="Arial"/>
                <a:sym typeface="Arial"/>
              </a:rPr>
              <a:t>Er</a:t>
            </a:r>
            <a:r>
              <a:rPr lang="en-US" sz="1800" dirty="0" smtClean="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nogle</a:t>
            </a:r>
            <a:r>
              <a:rPr lang="en-US" sz="1800" dirty="0">
                <a:solidFill>
                  <a:srgbClr val="012A60"/>
                </a:solidFill>
                <a:latin typeface="Arial"/>
                <a:ea typeface="Arial"/>
                <a:cs typeface="Arial"/>
                <a:sym typeface="Arial"/>
              </a:rPr>
              <a:t> </a:t>
            </a:r>
            <a:r>
              <a:rPr lang="en-US" sz="1800" dirty="0" err="1" smtClean="0">
                <a:solidFill>
                  <a:srgbClr val="012A60"/>
                </a:solidFill>
                <a:latin typeface="Arial"/>
                <a:ea typeface="Arial"/>
                <a:cs typeface="Arial"/>
                <a:sym typeface="Arial"/>
              </a:rPr>
              <a:t>Verdensmål</a:t>
            </a:r>
            <a:r>
              <a:rPr lang="en-US" sz="1800" dirty="0" smtClean="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vigtigere</a:t>
            </a:r>
            <a:r>
              <a:rPr lang="en-US" sz="1800" dirty="0">
                <a:solidFill>
                  <a:srgbClr val="012A60"/>
                </a:solidFill>
                <a:latin typeface="Arial"/>
                <a:ea typeface="Arial"/>
                <a:cs typeface="Arial"/>
                <a:sym typeface="Arial"/>
              </a:rPr>
              <a:t> end </a:t>
            </a:r>
            <a:r>
              <a:rPr lang="en-US" sz="1800" dirty="0" err="1">
                <a:solidFill>
                  <a:srgbClr val="012A60"/>
                </a:solidFill>
                <a:latin typeface="Arial"/>
                <a:ea typeface="Arial"/>
                <a:cs typeface="Arial"/>
                <a:sym typeface="Arial"/>
              </a:rPr>
              <a:t>andre</a:t>
            </a:r>
            <a:r>
              <a:rPr lang="en-US" sz="1800" dirty="0">
                <a:solidFill>
                  <a:srgbClr val="012A60"/>
                </a:solidFill>
                <a:latin typeface="Arial"/>
                <a:ea typeface="Arial"/>
                <a:cs typeface="Arial"/>
                <a:sym typeface="Arial"/>
              </a:rPr>
              <a:t>?</a:t>
            </a:r>
            <a:br>
              <a:rPr lang="en-US" sz="1800" dirty="0">
                <a:solidFill>
                  <a:srgbClr val="012A60"/>
                </a:solidFill>
                <a:latin typeface="Arial"/>
                <a:ea typeface="Arial"/>
                <a:cs typeface="Arial"/>
                <a:sym typeface="Arial"/>
              </a:rPr>
            </a:br>
            <a:r>
              <a:rPr lang="en-US" sz="1800" dirty="0">
                <a:solidFill>
                  <a:srgbClr val="012A60"/>
                </a:solidFill>
                <a:latin typeface="Arial"/>
                <a:ea typeface="Arial"/>
                <a:cs typeface="Arial"/>
                <a:sym typeface="Arial"/>
              </a:rPr>
              <a:t/>
            </a:r>
            <a:br>
              <a:rPr lang="en-US" sz="1800" dirty="0">
                <a:solidFill>
                  <a:srgbClr val="012A60"/>
                </a:solidFill>
                <a:latin typeface="Arial"/>
                <a:ea typeface="Arial"/>
                <a:cs typeface="Arial"/>
                <a:sym typeface="Arial"/>
              </a:rPr>
            </a:br>
            <a:r>
              <a:rPr lang="en-US" sz="1800" dirty="0" err="1" smtClean="0">
                <a:solidFill>
                  <a:srgbClr val="012A60"/>
                </a:solidFill>
                <a:latin typeface="Arial"/>
                <a:ea typeface="Arial"/>
                <a:cs typeface="Arial"/>
                <a:sym typeface="Arial"/>
              </a:rPr>
              <a:t>Hvem</a:t>
            </a:r>
            <a:r>
              <a:rPr lang="en-US" sz="1800" dirty="0" smtClean="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har</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det</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største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ansvar</a:t>
            </a:r>
            <a:r>
              <a:rPr lang="en-US" sz="1800" dirty="0">
                <a:solidFill>
                  <a:srgbClr val="012A60"/>
                </a:solidFill>
                <a:latin typeface="Arial"/>
                <a:ea typeface="Arial"/>
                <a:cs typeface="Arial"/>
                <a:sym typeface="Arial"/>
              </a:rPr>
              <a:t> for at </a:t>
            </a:r>
            <a:r>
              <a:rPr lang="en-US" sz="1800" dirty="0" err="1">
                <a:solidFill>
                  <a:srgbClr val="012A60"/>
                </a:solidFill>
                <a:latin typeface="Arial"/>
                <a:ea typeface="Arial"/>
                <a:cs typeface="Arial"/>
                <a:sym typeface="Arial"/>
              </a:rPr>
              <a:t>opfylde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Verdensmålene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inden</a:t>
            </a:r>
            <a:r>
              <a:rPr lang="en-US" sz="1800" dirty="0">
                <a:solidFill>
                  <a:srgbClr val="012A60"/>
                </a:solidFill>
                <a:latin typeface="Arial"/>
                <a:ea typeface="Arial"/>
                <a:cs typeface="Arial"/>
                <a:sym typeface="Arial"/>
              </a:rPr>
              <a:t> 2030?</a:t>
            </a:r>
            <a:br>
              <a:rPr lang="en-US" sz="1800" dirty="0">
                <a:solidFill>
                  <a:srgbClr val="012A60"/>
                </a:solidFill>
                <a:latin typeface="Arial"/>
                <a:ea typeface="Arial"/>
                <a:cs typeface="Arial"/>
                <a:sym typeface="Arial"/>
              </a:rPr>
            </a:br>
            <a:r>
              <a:rPr lang="en-US" sz="1800" dirty="0" smtClean="0">
                <a:solidFill>
                  <a:srgbClr val="012A60"/>
                </a:solidFill>
                <a:latin typeface="Arial"/>
                <a:ea typeface="Arial"/>
                <a:cs typeface="Arial"/>
                <a:sym typeface="Arial"/>
              </a:rPr>
              <a:t/>
            </a:r>
            <a:br>
              <a:rPr lang="en-US" sz="1800" dirty="0" smtClean="0">
                <a:solidFill>
                  <a:srgbClr val="012A60"/>
                </a:solidFill>
                <a:latin typeface="Arial"/>
                <a:ea typeface="Arial"/>
                <a:cs typeface="Arial"/>
                <a:sym typeface="Arial"/>
              </a:rPr>
            </a:br>
            <a:r>
              <a:rPr lang="en-US" sz="1800" dirty="0" err="1" smtClean="0">
                <a:solidFill>
                  <a:srgbClr val="012A60"/>
                </a:solidFill>
                <a:latin typeface="Arial"/>
                <a:ea typeface="Arial"/>
                <a:cs typeface="Arial"/>
                <a:sym typeface="Arial"/>
              </a:rPr>
              <a:t>Bør</a:t>
            </a:r>
            <a:r>
              <a:rPr lang="en-US" sz="1800" dirty="0" smtClean="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rige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industrialiserede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lande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tage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det</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største</a:t>
            </a:r>
            <a:r>
              <a:rPr lang="en-US" sz="1800" dirty="0">
                <a:solidFill>
                  <a:srgbClr val="012A60"/>
                </a:solidFill>
                <a:latin typeface="Arial"/>
                <a:ea typeface="Arial"/>
                <a:cs typeface="Arial"/>
                <a:sym typeface="Arial"/>
              </a:rPr>
              <a:t> </a:t>
            </a:r>
            <a:r>
              <a:rPr lang="en-US" sz="1800" dirty="0" err="1">
                <a:solidFill>
                  <a:srgbClr val="012A60"/>
                </a:solidFill>
                <a:latin typeface="Arial"/>
                <a:ea typeface="Arial"/>
                <a:cs typeface="Arial"/>
                <a:sym typeface="Arial"/>
              </a:rPr>
              <a:t>ansvar</a:t>
            </a:r>
            <a:r>
              <a:rPr lang="en-US" sz="1800" dirty="0">
                <a:solidFill>
                  <a:srgbClr val="012A60"/>
                </a:solidFill>
                <a:latin typeface="Arial"/>
                <a:ea typeface="Arial"/>
                <a:cs typeface="Arial"/>
                <a:sym typeface="Arial"/>
              </a:rPr>
              <a:t> for at </a:t>
            </a:r>
            <a:r>
              <a:rPr lang="en-US" sz="1800" dirty="0" err="1">
                <a:solidFill>
                  <a:srgbClr val="012A60"/>
                </a:solidFill>
                <a:latin typeface="Arial"/>
                <a:ea typeface="Arial"/>
                <a:cs typeface="Arial"/>
                <a:sym typeface="Arial"/>
              </a:rPr>
              <a:t>nå</a:t>
            </a:r>
            <a:r>
              <a:rPr lang="en-US" sz="1800" dirty="0">
                <a:solidFill>
                  <a:srgbClr val="012A60"/>
                </a:solidFill>
                <a:latin typeface="Arial"/>
                <a:ea typeface="Arial"/>
                <a:cs typeface="Arial"/>
                <a:sym typeface="Arial"/>
              </a:rPr>
              <a:t> </a:t>
            </a:r>
            <a:r>
              <a:rPr lang="en-US" sz="1800" dirty="0" err="1" smtClean="0">
                <a:solidFill>
                  <a:srgbClr val="012A60"/>
                </a:solidFill>
                <a:latin typeface="Arial"/>
                <a:ea typeface="Arial"/>
                <a:cs typeface="Arial"/>
                <a:sym typeface="Arial"/>
              </a:rPr>
              <a:t>Verdensmålene</a:t>
            </a:r>
            <a:r>
              <a:rPr lang="en-US" sz="1800" dirty="0" smtClean="0">
                <a:solidFill>
                  <a:srgbClr val="012A60"/>
                </a:solidFill>
                <a:latin typeface="Arial"/>
                <a:ea typeface="Arial"/>
                <a:cs typeface="Arial"/>
                <a:sym typeface="Arial"/>
              </a:rPr>
              <a:t>?</a:t>
            </a:r>
            <a:br>
              <a:rPr lang="en-US" sz="1800" dirty="0" smtClean="0">
                <a:solidFill>
                  <a:srgbClr val="012A60"/>
                </a:solidFill>
                <a:latin typeface="Arial"/>
                <a:ea typeface="Arial"/>
                <a:cs typeface="Arial"/>
                <a:sym typeface="Arial"/>
              </a:rPr>
            </a:br>
            <a:r>
              <a:rPr lang="en-US" sz="1800" dirty="0" smtClean="0">
                <a:solidFill>
                  <a:srgbClr val="012A60"/>
                </a:solidFill>
                <a:latin typeface="Arial"/>
                <a:ea typeface="Arial"/>
                <a:cs typeface="Arial"/>
                <a:sym typeface="Arial"/>
              </a:rPr>
              <a:t/>
            </a:r>
            <a:br>
              <a:rPr lang="en-US" sz="1800" dirty="0" smtClean="0">
                <a:solidFill>
                  <a:srgbClr val="012A60"/>
                </a:solidFill>
                <a:latin typeface="Arial"/>
                <a:ea typeface="Arial"/>
                <a:cs typeface="Arial"/>
                <a:sym typeface="Arial"/>
              </a:rPr>
            </a:br>
            <a:r>
              <a:rPr lang="en-US" sz="1800" dirty="0" err="1" smtClean="0">
                <a:solidFill>
                  <a:srgbClr val="012A60"/>
                </a:solidFill>
                <a:latin typeface="Arial"/>
                <a:ea typeface="Arial"/>
                <a:cs typeface="Arial"/>
                <a:sym typeface="Arial"/>
              </a:rPr>
              <a:t>Er</a:t>
            </a:r>
            <a:r>
              <a:rPr lang="en-US" sz="1800" dirty="0" smtClean="0">
                <a:solidFill>
                  <a:srgbClr val="012A60"/>
                </a:solidFill>
                <a:latin typeface="Arial"/>
                <a:ea typeface="Arial"/>
                <a:cs typeface="Arial"/>
                <a:sym typeface="Arial"/>
              </a:rPr>
              <a:t> </a:t>
            </a:r>
            <a:r>
              <a:rPr lang="en-US" sz="1800" dirty="0" err="1" smtClean="0">
                <a:solidFill>
                  <a:srgbClr val="012A60"/>
                </a:solidFill>
                <a:latin typeface="Arial"/>
                <a:ea typeface="Arial"/>
                <a:cs typeface="Arial"/>
                <a:sym typeface="Arial"/>
              </a:rPr>
              <a:t>det</a:t>
            </a:r>
            <a:r>
              <a:rPr lang="en-US" sz="1800" dirty="0" smtClean="0">
                <a:solidFill>
                  <a:srgbClr val="012A60"/>
                </a:solidFill>
                <a:latin typeface="Arial"/>
                <a:ea typeface="Arial"/>
                <a:cs typeface="Arial"/>
                <a:sym typeface="Arial"/>
              </a:rPr>
              <a:t> </a:t>
            </a:r>
            <a:r>
              <a:rPr lang="en-US" sz="1800" dirty="0" err="1" smtClean="0">
                <a:solidFill>
                  <a:srgbClr val="012A60"/>
                </a:solidFill>
                <a:latin typeface="Arial"/>
                <a:ea typeface="Arial"/>
                <a:cs typeface="Arial"/>
                <a:sym typeface="Arial"/>
              </a:rPr>
              <a:t>realistisk</a:t>
            </a:r>
            <a:r>
              <a:rPr lang="en-US" sz="1800" dirty="0" smtClean="0">
                <a:solidFill>
                  <a:srgbClr val="012A60"/>
                </a:solidFill>
                <a:latin typeface="Arial"/>
                <a:ea typeface="Arial"/>
                <a:cs typeface="Arial"/>
                <a:sym typeface="Arial"/>
              </a:rPr>
              <a:t> at </a:t>
            </a:r>
            <a:r>
              <a:rPr lang="en-US" sz="1800" dirty="0" err="1" smtClean="0">
                <a:solidFill>
                  <a:srgbClr val="012A60"/>
                </a:solidFill>
                <a:latin typeface="Arial"/>
                <a:ea typeface="Arial"/>
                <a:cs typeface="Arial"/>
                <a:sym typeface="Arial"/>
              </a:rPr>
              <a:t>nå</a:t>
            </a:r>
            <a:r>
              <a:rPr lang="en-US" sz="1800" dirty="0" smtClean="0">
                <a:solidFill>
                  <a:srgbClr val="012A60"/>
                </a:solidFill>
                <a:latin typeface="Arial"/>
                <a:ea typeface="Arial"/>
                <a:cs typeface="Arial"/>
                <a:sym typeface="Arial"/>
              </a:rPr>
              <a:t> </a:t>
            </a:r>
            <a:r>
              <a:rPr lang="en-US" sz="1800" dirty="0" err="1" smtClean="0">
                <a:solidFill>
                  <a:srgbClr val="012A60"/>
                </a:solidFill>
                <a:latin typeface="Arial"/>
                <a:ea typeface="Arial"/>
                <a:cs typeface="Arial"/>
                <a:sym typeface="Arial"/>
              </a:rPr>
              <a:t>Verdensmålene</a:t>
            </a:r>
            <a:r>
              <a:rPr lang="en-US" sz="1800" dirty="0" smtClean="0">
                <a:solidFill>
                  <a:srgbClr val="012A60"/>
                </a:solidFill>
                <a:latin typeface="Arial"/>
                <a:ea typeface="Arial"/>
                <a:cs typeface="Arial"/>
                <a:sym typeface="Arial"/>
              </a:rPr>
              <a:t> </a:t>
            </a:r>
            <a:r>
              <a:rPr lang="en-US" sz="1800" dirty="0" err="1" smtClean="0">
                <a:solidFill>
                  <a:srgbClr val="012A60"/>
                </a:solidFill>
                <a:latin typeface="Arial"/>
                <a:ea typeface="Arial"/>
                <a:cs typeface="Arial"/>
                <a:sym typeface="Arial"/>
              </a:rPr>
              <a:t>inden</a:t>
            </a:r>
            <a:r>
              <a:rPr lang="en-US" sz="1800" dirty="0" smtClean="0">
                <a:solidFill>
                  <a:srgbClr val="012A60"/>
                </a:solidFill>
                <a:latin typeface="Arial"/>
                <a:ea typeface="Arial"/>
                <a:cs typeface="Arial"/>
                <a:sym typeface="Arial"/>
              </a:rPr>
              <a:t> 2030?</a:t>
            </a:r>
            <a:br>
              <a:rPr lang="en-US" sz="1800" dirty="0" smtClean="0">
                <a:solidFill>
                  <a:srgbClr val="012A60"/>
                </a:solidFill>
                <a:latin typeface="Arial"/>
                <a:ea typeface="Arial"/>
                <a:cs typeface="Arial"/>
                <a:sym typeface="Arial"/>
              </a:rPr>
            </a:br>
            <a:r>
              <a:rPr lang="en-US" sz="1800" dirty="0" smtClean="0">
                <a:solidFill>
                  <a:srgbClr val="012A60"/>
                </a:solidFill>
                <a:latin typeface="Arial"/>
                <a:ea typeface="Arial"/>
                <a:cs typeface="Arial"/>
                <a:sym typeface="Arial"/>
              </a:rPr>
              <a:t/>
            </a:r>
            <a:br>
              <a:rPr lang="en-US" sz="1800" dirty="0" smtClean="0">
                <a:solidFill>
                  <a:srgbClr val="012A60"/>
                </a:solidFill>
                <a:latin typeface="Arial"/>
                <a:ea typeface="Arial"/>
                <a:cs typeface="Arial"/>
                <a:sym typeface="Arial"/>
              </a:rPr>
            </a:br>
            <a:r>
              <a:rPr lang="da-DK" sz="1800" dirty="0" smtClean="0">
                <a:solidFill>
                  <a:srgbClr val="012A60"/>
                </a:solidFill>
                <a:latin typeface="Arial"/>
                <a:ea typeface="Arial"/>
                <a:cs typeface="Arial"/>
                <a:sym typeface="Arial"/>
              </a:rPr>
              <a:t>Hvad </a:t>
            </a:r>
            <a:r>
              <a:rPr lang="da-DK" sz="1800" dirty="0">
                <a:solidFill>
                  <a:srgbClr val="012A60"/>
                </a:solidFill>
                <a:latin typeface="Arial"/>
                <a:ea typeface="Arial"/>
                <a:cs typeface="Arial"/>
                <a:sym typeface="Arial"/>
              </a:rPr>
              <a:t>kan vi gøre i Danmark for at nå verdensmålene inden 2030</a:t>
            </a:r>
            <a:r>
              <a:rPr lang="da-DK" sz="1800" dirty="0" smtClean="0">
                <a:solidFill>
                  <a:srgbClr val="012A60"/>
                </a:solidFill>
                <a:latin typeface="Arial"/>
                <a:ea typeface="Arial"/>
                <a:cs typeface="Arial"/>
                <a:sym typeface="Arial"/>
              </a:rPr>
              <a:t>?</a:t>
            </a:r>
            <a:br>
              <a:rPr lang="da-DK" sz="1800" dirty="0" smtClean="0">
                <a:solidFill>
                  <a:srgbClr val="012A60"/>
                </a:solidFill>
                <a:latin typeface="Arial"/>
                <a:ea typeface="Arial"/>
                <a:cs typeface="Arial"/>
                <a:sym typeface="Arial"/>
              </a:rPr>
            </a:br>
            <a:r>
              <a:rPr lang="da-DK" sz="1800" dirty="0" smtClean="0">
                <a:solidFill>
                  <a:srgbClr val="012A60"/>
                </a:solidFill>
                <a:latin typeface="Arial"/>
                <a:ea typeface="Arial"/>
                <a:cs typeface="Arial"/>
                <a:sym typeface="Arial"/>
              </a:rPr>
              <a:t/>
            </a:r>
            <a:br>
              <a:rPr lang="da-DK" sz="1800" dirty="0" smtClean="0">
                <a:solidFill>
                  <a:srgbClr val="012A60"/>
                </a:solidFill>
                <a:latin typeface="Arial"/>
                <a:ea typeface="Arial"/>
                <a:cs typeface="Arial"/>
                <a:sym typeface="Arial"/>
              </a:rPr>
            </a:br>
            <a:r>
              <a:rPr lang="da-DK" sz="1800" dirty="0">
                <a:solidFill>
                  <a:srgbClr val="012A60"/>
                </a:solidFill>
                <a:latin typeface="Arial"/>
                <a:ea typeface="Arial"/>
                <a:cs typeface="Arial"/>
                <a:sym typeface="Arial"/>
              </a:rPr>
              <a:t>Bliver verden bedre eller værre?</a:t>
            </a:r>
            <a:r>
              <a:rPr lang="da-DK" sz="2000" dirty="0"/>
              <a:t/>
            </a:r>
            <a:br>
              <a:rPr lang="da-DK" sz="2000" dirty="0"/>
            </a:br>
            <a:r>
              <a:rPr lang="da-DK" sz="2000" dirty="0" smtClean="0">
                <a:solidFill>
                  <a:srgbClr val="012A60"/>
                </a:solidFill>
                <a:latin typeface="Arial"/>
                <a:ea typeface="Arial"/>
                <a:cs typeface="Arial"/>
                <a:sym typeface="Arial"/>
              </a:rPr>
              <a:t/>
            </a:r>
            <a:br>
              <a:rPr lang="da-DK" sz="2000" dirty="0" smtClean="0">
                <a:solidFill>
                  <a:srgbClr val="012A60"/>
                </a:solidFill>
                <a:latin typeface="Arial"/>
                <a:ea typeface="Arial"/>
                <a:cs typeface="Arial"/>
                <a:sym typeface="Arial"/>
              </a:rPr>
            </a:br>
            <a:r>
              <a:rPr lang="da-DK" sz="2400" dirty="0" smtClean="0">
                <a:solidFill>
                  <a:srgbClr val="012A60"/>
                </a:solidFill>
                <a:latin typeface="Arial"/>
                <a:ea typeface="Arial"/>
                <a:cs typeface="Arial"/>
                <a:sym typeface="Arial"/>
              </a:rPr>
              <a:t/>
            </a:r>
            <a:br>
              <a:rPr lang="da-DK" sz="2400" dirty="0" smtClean="0">
                <a:solidFill>
                  <a:srgbClr val="012A60"/>
                </a:solidFill>
                <a:latin typeface="Arial"/>
                <a:ea typeface="Arial"/>
                <a:cs typeface="Arial"/>
                <a:sym typeface="Arial"/>
              </a:rPr>
            </a:br>
            <a:r>
              <a:rPr lang="da-DK" sz="2400" dirty="0"/>
              <a:t/>
            </a:r>
            <a:br>
              <a:rPr lang="da-DK" sz="2400" dirty="0"/>
            </a:br>
            <a:r>
              <a:rPr lang="en-US" sz="2400" dirty="0"/>
              <a:t/>
            </a:r>
            <a:br>
              <a:rPr lang="en-US" sz="2400" dirty="0"/>
            </a:br>
            <a:r>
              <a:rPr lang="en-US" sz="2400" dirty="0" smtClean="0">
                <a:solidFill>
                  <a:srgbClr val="012A60"/>
                </a:solidFill>
                <a:latin typeface="Arial"/>
                <a:ea typeface="Arial"/>
                <a:cs typeface="Arial"/>
                <a:sym typeface="Arial"/>
              </a:rPr>
              <a:t/>
            </a:r>
            <a:br>
              <a:rPr lang="en-US" sz="2400" dirty="0" smtClean="0">
                <a:solidFill>
                  <a:srgbClr val="012A60"/>
                </a:solidFill>
                <a:latin typeface="Arial"/>
                <a:ea typeface="Arial"/>
                <a:cs typeface="Arial"/>
                <a:sym typeface="Arial"/>
              </a:rPr>
            </a:br>
            <a:r>
              <a:rPr lang="en-US" sz="2400" dirty="0" smtClean="0">
                <a:solidFill>
                  <a:srgbClr val="012A60"/>
                </a:solidFill>
                <a:latin typeface="Arial"/>
                <a:ea typeface="Arial"/>
                <a:cs typeface="Arial"/>
                <a:sym typeface="Arial"/>
              </a:rPr>
              <a:t/>
            </a:r>
            <a:br>
              <a:rPr lang="en-US" sz="2400" dirty="0" smtClean="0">
                <a:solidFill>
                  <a:srgbClr val="012A60"/>
                </a:solidFill>
                <a:latin typeface="Arial"/>
                <a:ea typeface="Arial"/>
                <a:cs typeface="Arial"/>
                <a:sym typeface="Arial"/>
              </a:rPr>
            </a:br>
            <a:endParaRPr sz="2400" dirty="0"/>
          </a:p>
        </p:txBody>
      </p:sp>
      <p:sp>
        <p:nvSpPr>
          <p:cNvPr id="7" name="Tekstfelt 6"/>
          <p:cNvSpPr txBox="1"/>
          <p:nvPr/>
        </p:nvSpPr>
        <p:spPr>
          <a:xfrm>
            <a:off x="738555" y="1028700"/>
            <a:ext cx="6611815" cy="646331"/>
          </a:xfrm>
          <a:prstGeom prst="rect">
            <a:avLst/>
          </a:prstGeom>
          <a:noFill/>
        </p:spPr>
        <p:txBody>
          <a:bodyPr wrap="square" rtlCol="0">
            <a:spAutoFit/>
          </a:bodyPr>
          <a:lstStyle/>
          <a:p>
            <a:r>
              <a:rPr lang="en-US" sz="3600" dirty="0" err="1">
                <a:solidFill>
                  <a:srgbClr val="012A60"/>
                </a:solidFill>
              </a:rPr>
              <a:t>Diskutér</a:t>
            </a:r>
            <a:endParaRPr lang="da-DK" sz="3600" dirty="0"/>
          </a:p>
        </p:txBody>
      </p:sp>
      <p:pic>
        <p:nvPicPr>
          <p:cNvPr id="17" name="Google Shape;243;p29"/>
          <p:cNvPicPr preferRelativeResize="0"/>
          <p:nvPr/>
        </p:nvPicPr>
        <p:blipFill rotWithShape="1">
          <a:blip r:embed="rId4">
            <a:alphaModFix/>
          </a:blip>
          <a:srcRect/>
          <a:stretch/>
        </p:blipFill>
        <p:spPr>
          <a:xfrm>
            <a:off x="844062" y="286379"/>
            <a:ext cx="10856349" cy="612794"/>
          </a:xfrm>
          <a:prstGeom prst="rect">
            <a:avLst/>
          </a:prstGeom>
          <a:noFill/>
          <a:ln>
            <a:noFill/>
          </a:ln>
        </p:spPr>
      </p:pic>
      <p:sp>
        <p:nvSpPr>
          <p:cNvPr id="18" name="Google Shape;348;p39"/>
          <p:cNvSpPr txBox="1"/>
          <p:nvPr/>
        </p:nvSpPr>
        <p:spPr>
          <a:xfrm rot="1780631">
            <a:off x="6585016" y="1697766"/>
            <a:ext cx="6052458" cy="1325563"/>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12A60"/>
              </a:buClr>
              <a:buSzPts val="2400"/>
              <a:buFont typeface="Arial"/>
              <a:buNone/>
            </a:pPr>
            <a:r>
              <a:rPr lang="en-US" sz="2400" b="0" i="1" u="none" strike="noStrike" cap="none" dirty="0" err="1">
                <a:solidFill>
                  <a:srgbClr val="00A9C3"/>
                </a:solidFill>
                <a:latin typeface="Arial"/>
                <a:ea typeface="Arial"/>
                <a:cs typeface="Arial"/>
                <a:sym typeface="Arial"/>
              </a:rPr>
              <a:t>Det</a:t>
            </a:r>
            <a:r>
              <a:rPr lang="en-US" sz="2400" b="0" i="1" u="none" strike="noStrike" cap="none" dirty="0">
                <a:solidFill>
                  <a:srgbClr val="00A9C3"/>
                </a:solidFill>
                <a:latin typeface="Arial"/>
                <a:ea typeface="Arial"/>
                <a:cs typeface="Arial"/>
                <a:sym typeface="Arial"/>
              </a:rPr>
              <a:t> </a:t>
            </a:r>
            <a:r>
              <a:rPr lang="en-US" sz="2400" b="0" i="1" u="none" strike="noStrike" cap="none" dirty="0" err="1">
                <a:solidFill>
                  <a:srgbClr val="00A9C3"/>
                </a:solidFill>
                <a:latin typeface="Arial"/>
                <a:ea typeface="Arial"/>
                <a:cs typeface="Arial"/>
                <a:sym typeface="Arial"/>
              </a:rPr>
              <a:t>er</a:t>
            </a:r>
            <a:r>
              <a:rPr lang="en-US" sz="2400" b="0" i="1" u="none" strike="noStrike" cap="none" dirty="0">
                <a:solidFill>
                  <a:srgbClr val="00A9C3"/>
                </a:solidFill>
                <a:latin typeface="Arial"/>
                <a:ea typeface="Arial"/>
                <a:cs typeface="Arial"/>
                <a:sym typeface="Arial"/>
              </a:rPr>
              <a:t> okay at </a:t>
            </a:r>
            <a:r>
              <a:rPr lang="en-US" sz="2400" b="0" i="1" u="none" strike="noStrike" cap="none" dirty="0" err="1">
                <a:solidFill>
                  <a:srgbClr val="00A9C3"/>
                </a:solidFill>
                <a:latin typeface="Arial"/>
                <a:ea typeface="Arial"/>
                <a:cs typeface="Arial"/>
                <a:sym typeface="Arial"/>
              </a:rPr>
              <a:t>være</a:t>
            </a:r>
            <a:r>
              <a:rPr lang="en-US" sz="2400" b="0" i="1" u="none" strike="noStrike" cap="none" dirty="0">
                <a:solidFill>
                  <a:srgbClr val="00A9C3"/>
                </a:solidFill>
                <a:latin typeface="Arial"/>
                <a:ea typeface="Arial"/>
                <a:cs typeface="Arial"/>
                <a:sym typeface="Arial"/>
              </a:rPr>
              <a:t> </a:t>
            </a:r>
            <a:r>
              <a:rPr lang="en-US" sz="2400" b="0" i="1" u="none" strike="noStrike" cap="none" dirty="0" err="1" smtClean="0">
                <a:solidFill>
                  <a:srgbClr val="00A9C3"/>
                </a:solidFill>
                <a:latin typeface="Arial"/>
                <a:ea typeface="Arial"/>
                <a:cs typeface="Arial"/>
                <a:sym typeface="Arial"/>
              </a:rPr>
              <a:t>uenige</a:t>
            </a:r>
            <a:r>
              <a:rPr lang="en-US" sz="2400" b="0" i="1" u="none" strike="noStrike" cap="none" dirty="0" smtClean="0">
                <a:solidFill>
                  <a:srgbClr val="00A9C3"/>
                </a:solidFill>
                <a:sym typeface="Arial"/>
              </a:rPr>
              <a:t>!</a:t>
            </a:r>
            <a:endParaRPr dirty="0">
              <a:solidFill>
                <a:srgbClr val="00A9C3"/>
              </a:solidFill>
            </a:endParaRPr>
          </a:p>
        </p:txBody>
      </p:sp>
      <p:pic>
        <p:nvPicPr>
          <p:cNvPr id="19" name="Billede 18"/>
          <p:cNvPicPr>
            <a:picLocks noChangeAspect="1"/>
          </p:cNvPicPr>
          <p:nvPr/>
        </p:nvPicPr>
        <p:blipFill rotWithShape="1">
          <a:blip r:embed="rId5">
            <a:extLst>
              <a:ext uri="{28A0092B-C50C-407E-A947-70E740481C1C}">
                <a14:useLocalDpi xmlns:a14="http://schemas.microsoft.com/office/drawing/2010/main" val="0"/>
              </a:ext>
            </a:extLst>
          </a:blip>
          <a:srcRect l="50246" t="41684" r="36486" b="38258"/>
          <a:stretch/>
        </p:blipFill>
        <p:spPr>
          <a:xfrm>
            <a:off x="6611813" y="300262"/>
            <a:ext cx="603042" cy="590120"/>
          </a:xfrm>
          <a:prstGeom prst="rect">
            <a:avLst/>
          </a:prstGeom>
        </p:spPr>
      </p:pic>
    </p:spTree>
    <p:extLst>
      <p:ext uri="{BB962C8B-B14F-4D97-AF65-F5344CB8AC3E}">
        <p14:creationId xmlns:p14="http://schemas.microsoft.com/office/powerpoint/2010/main" val="1093490977"/>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3" name="Rektangel 2"/>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32586"/>
            <a:ext cx="1544515" cy="1068362"/>
          </a:xfrm>
          <a:prstGeom prst="rect">
            <a:avLst/>
          </a:prstGeom>
        </p:spPr>
      </p:pic>
      <p:cxnSp>
        <p:nvCxnSpPr>
          <p:cNvPr id="6" name="Lige forbindelse 5"/>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sp>
        <p:nvSpPr>
          <p:cNvPr id="11" name="Google Shape;339;p38"/>
          <p:cNvSpPr txBox="1">
            <a:spLocks noGrp="1"/>
          </p:cNvSpPr>
          <p:nvPr>
            <p:ph type="title"/>
          </p:nvPr>
        </p:nvSpPr>
        <p:spPr>
          <a:xfrm>
            <a:off x="2155371" y="2191675"/>
            <a:ext cx="7881258" cy="247464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VORES GL    BALE ANSVAR</a:t>
            </a:r>
            <a:br>
              <a:rPr lang="en-US" dirty="0">
                <a:solidFill>
                  <a:srgbClr val="012A60"/>
                </a:solidFill>
                <a:latin typeface="Arial"/>
                <a:ea typeface="Arial"/>
                <a:cs typeface="Arial"/>
                <a:sym typeface="Arial"/>
              </a:rPr>
            </a:br>
            <a:r>
              <a:rPr lang="en-US" dirty="0">
                <a:solidFill>
                  <a:srgbClr val="012A60"/>
                </a:solidFill>
                <a:latin typeface="Arial"/>
                <a:ea typeface="Arial"/>
                <a:cs typeface="Arial"/>
                <a:sym typeface="Arial"/>
              </a:rPr>
              <a:t/>
            </a:r>
            <a:br>
              <a:rPr lang="en-US" dirty="0">
                <a:solidFill>
                  <a:srgbClr val="012A60"/>
                </a:solidFill>
                <a:latin typeface="Arial"/>
                <a:ea typeface="Arial"/>
                <a:cs typeface="Arial"/>
                <a:sym typeface="Arial"/>
              </a:rPr>
            </a:br>
            <a:r>
              <a:rPr lang="en-US" sz="3600" dirty="0" err="1">
                <a:solidFill>
                  <a:srgbClr val="012A60"/>
                </a:solidFill>
                <a:latin typeface="Arial"/>
                <a:ea typeface="Arial"/>
                <a:cs typeface="Arial"/>
                <a:sym typeface="Arial"/>
              </a:rPr>
              <a:t>Hvordan</a:t>
            </a:r>
            <a:r>
              <a:rPr lang="en-US" sz="3600" dirty="0">
                <a:solidFill>
                  <a:srgbClr val="012A60"/>
                </a:solidFill>
                <a:latin typeface="Arial"/>
                <a:ea typeface="Arial"/>
                <a:cs typeface="Arial"/>
                <a:sym typeface="Arial"/>
              </a:rPr>
              <a:t> </a:t>
            </a:r>
            <a:r>
              <a:rPr lang="en-US" sz="3600" dirty="0" err="1">
                <a:solidFill>
                  <a:srgbClr val="012A60"/>
                </a:solidFill>
                <a:latin typeface="Arial"/>
                <a:ea typeface="Arial"/>
                <a:cs typeface="Arial"/>
                <a:sym typeface="Arial"/>
              </a:rPr>
              <a:t>kan</a:t>
            </a:r>
            <a:r>
              <a:rPr lang="en-US" sz="3600" dirty="0">
                <a:solidFill>
                  <a:srgbClr val="012A60"/>
                </a:solidFill>
                <a:latin typeface="Arial"/>
                <a:ea typeface="Arial"/>
                <a:cs typeface="Arial"/>
                <a:sym typeface="Arial"/>
              </a:rPr>
              <a:t> </a:t>
            </a:r>
            <a:r>
              <a:rPr lang="en-US" sz="3600" u="sng" dirty="0">
                <a:solidFill>
                  <a:srgbClr val="012A60"/>
                </a:solidFill>
                <a:latin typeface="Arial"/>
                <a:ea typeface="Arial"/>
                <a:cs typeface="Arial"/>
                <a:sym typeface="Arial"/>
              </a:rPr>
              <a:t>du</a:t>
            </a:r>
            <a:r>
              <a:rPr lang="en-US" sz="3600" dirty="0">
                <a:solidFill>
                  <a:srgbClr val="012A60"/>
                </a:solidFill>
                <a:latin typeface="Arial"/>
                <a:ea typeface="Arial"/>
                <a:cs typeface="Arial"/>
                <a:sym typeface="Arial"/>
              </a:rPr>
              <a:t> </a:t>
            </a:r>
            <a:r>
              <a:rPr lang="en-US" sz="3600" dirty="0" err="1">
                <a:solidFill>
                  <a:srgbClr val="012A60"/>
                </a:solidFill>
                <a:latin typeface="Arial"/>
                <a:ea typeface="Arial"/>
                <a:cs typeface="Arial"/>
                <a:sym typeface="Arial"/>
              </a:rPr>
              <a:t>bidrage</a:t>
            </a:r>
            <a:r>
              <a:rPr lang="en-US" sz="3600" dirty="0">
                <a:solidFill>
                  <a:srgbClr val="012A60"/>
                </a:solidFill>
                <a:latin typeface="Arial"/>
                <a:ea typeface="Arial"/>
                <a:cs typeface="Arial"/>
                <a:sym typeface="Arial"/>
              </a:rPr>
              <a:t>?</a:t>
            </a:r>
            <a:endParaRPr dirty="0">
              <a:solidFill>
                <a:srgbClr val="012A60"/>
              </a:solidFill>
              <a:latin typeface="Arial"/>
              <a:ea typeface="Arial"/>
              <a:cs typeface="Arial"/>
              <a:sym typeface="Arial"/>
            </a:endParaRPr>
          </a:p>
        </p:txBody>
      </p:sp>
      <p:pic>
        <p:nvPicPr>
          <p:cNvPr id="12" name="Google Shape;340;p38" descr="Image result for sdgs"/>
          <p:cNvPicPr preferRelativeResize="0"/>
          <p:nvPr/>
        </p:nvPicPr>
        <p:blipFill rotWithShape="1">
          <a:blip r:embed="rId4">
            <a:alphaModFix/>
          </a:blip>
          <a:srcRect r="-458"/>
          <a:stretch/>
        </p:blipFill>
        <p:spPr>
          <a:xfrm>
            <a:off x="5276488" y="2559250"/>
            <a:ext cx="613650" cy="610848"/>
          </a:xfrm>
          <a:prstGeom prst="rect">
            <a:avLst/>
          </a:prstGeom>
          <a:noFill/>
          <a:ln>
            <a:noFill/>
          </a:ln>
        </p:spPr>
      </p:pic>
    </p:spTree>
    <p:extLst>
      <p:ext uri="{BB962C8B-B14F-4D97-AF65-F5344CB8AC3E}">
        <p14:creationId xmlns:p14="http://schemas.microsoft.com/office/powerpoint/2010/main" val="1848433933"/>
      </p:ext>
    </p:extLst>
  </p:cSld>
  <p:clrMapOvr>
    <a:masterClrMapping/>
  </p:clrMapOvr>
  <mc:AlternateContent xmlns:mc="http://schemas.openxmlformats.org/markup-compatibility/2006" xmlns:p14="http://schemas.microsoft.com/office/powerpoint/2010/main">
    <mc:Choice Requires="p14">
      <p:transition p14:dur="1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Google Shape;109;p16"/>
          <p:cNvSpPr txBox="1">
            <a:spLocks noGrp="1"/>
          </p:cNvSpPr>
          <p:nvPr>
            <p:ph type="title"/>
          </p:nvPr>
        </p:nvSpPr>
        <p:spPr>
          <a:xfrm>
            <a:off x="580293" y="541202"/>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De </a:t>
            </a:r>
            <a:r>
              <a:rPr lang="en-US" dirty="0" err="1">
                <a:solidFill>
                  <a:srgbClr val="012A60"/>
                </a:solidFill>
                <a:latin typeface="Arial"/>
                <a:ea typeface="Arial"/>
                <a:cs typeface="Arial"/>
                <a:sym typeface="Arial"/>
              </a:rPr>
              <a:t>Forenede</a:t>
            </a:r>
            <a:r>
              <a:rPr lang="en-US" dirty="0">
                <a:solidFill>
                  <a:srgbClr val="012A60"/>
                </a:solidFill>
                <a:latin typeface="Arial"/>
                <a:ea typeface="Arial"/>
                <a:cs typeface="Arial"/>
                <a:sym typeface="Arial"/>
              </a:rPr>
              <a:t> Nationer (FN)</a:t>
            </a:r>
            <a:endParaRPr dirty="0"/>
          </a:p>
        </p:txBody>
      </p:sp>
      <p:sp>
        <p:nvSpPr>
          <p:cNvPr id="110" name="Google Shape;110;p16"/>
          <p:cNvSpPr txBox="1">
            <a:spLocks noGrp="1"/>
          </p:cNvSpPr>
          <p:nvPr>
            <p:ph type="body" idx="1"/>
          </p:nvPr>
        </p:nvSpPr>
        <p:spPr>
          <a:xfrm>
            <a:off x="580293" y="1702917"/>
            <a:ext cx="7277100" cy="37487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dirty="0" err="1">
                <a:latin typeface="Arial"/>
                <a:ea typeface="Arial"/>
                <a:cs typeface="Arial"/>
                <a:sym typeface="Arial"/>
              </a:rPr>
              <a:t>Hvem</a:t>
            </a:r>
            <a:r>
              <a:rPr lang="en-US" sz="3200" dirty="0">
                <a:latin typeface="Arial"/>
                <a:ea typeface="Arial"/>
                <a:cs typeface="Arial"/>
                <a:sym typeface="Arial"/>
              </a:rPr>
              <a:t> </a:t>
            </a:r>
            <a:r>
              <a:rPr lang="en-US" sz="3200" dirty="0" err="1">
                <a:latin typeface="Arial"/>
                <a:ea typeface="Arial"/>
                <a:cs typeface="Arial"/>
                <a:sym typeface="Arial"/>
              </a:rPr>
              <a:t>er</a:t>
            </a:r>
            <a:r>
              <a:rPr lang="en-US" sz="3200" dirty="0">
                <a:latin typeface="Arial"/>
                <a:ea typeface="Arial"/>
                <a:cs typeface="Arial"/>
                <a:sym typeface="Arial"/>
              </a:rPr>
              <a:t> FN?</a:t>
            </a:r>
            <a:endParaRPr dirty="0"/>
          </a:p>
          <a:p>
            <a:pPr marL="228600" lvl="0" indent="-228600" algn="l" rtl="0">
              <a:lnSpc>
                <a:spcPct val="90000"/>
              </a:lnSpc>
              <a:spcBef>
                <a:spcPts val="1000"/>
              </a:spcBef>
              <a:spcAft>
                <a:spcPts val="0"/>
              </a:spcAft>
              <a:buClr>
                <a:schemeClr val="dk1"/>
              </a:buClr>
              <a:buSzPts val="3200"/>
              <a:buChar char="•"/>
            </a:pPr>
            <a:r>
              <a:rPr lang="en-US" sz="3200" dirty="0" err="1">
                <a:latin typeface="Arial"/>
                <a:ea typeface="Arial"/>
                <a:cs typeface="Arial"/>
                <a:sym typeface="Arial"/>
              </a:rPr>
              <a:t>Hvad</a:t>
            </a:r>
            <a:r>
              <a:rPr lang="en-US" sz="3200" dirty="0">
                <a:latin typeface="Arial"/>
                <a:ea typeface="Arial"/>
                <a:cs typeface="Arial"/>
                <a:sym typeface="Arial"/>
              </a:rPr>
              <a:t> laver de?</a:t>
            </a:r>
            <a:endParaRPr dirty="0"/>
          </a:p>
          <a:p>
            <a:pPr marL="228600" lvl="0" indent="-228600" algn="l" rtl="0">
              <a:lnSpc>
                <a:spcPct val="90000"/>
              </a:lnSpc>
              <a:spcBef>
                <a:spcPts val="1000"/>
              </a:spcBef>
              <a:spcAft>
                <a:spcPts val="0"/>
              </a:spcAft>
              <a:buClr>
                <a:schemeClr val="dk1"/>
              </a:buClr>
              <a:buSzPts val="3200"/>
              <a:buChar char="•"/>
            </a:pPr>
            <a:r>
              <a:rPr lang="en-US" sz="3200" dirty="0" err="1">
                <a:latin typeface="Arial"/>
                <a:ea typeface="Arial"/>
                <a:cs typeface="Arial"/>
                <a:sym typeface="Arial"/>
              </a:rPr>
              <a:t>Hvorfor</a:t>
            </a:r>
            <a:r>
              <a:rPr lang="en-US" sz="3200" dirty="0">
                <a:latin typeface="Arial"/>
                <a:ea typeface="Arial"/>
                <a:cs typeface="Arial"/>
                <a:sym typeface="Arial"/>
              </a:rPr>
              <a:t> </a:t>
            </a:r>
            <a:r>
              <a:rPr lang="en-US" sz="3200" dirty="0" err="1">
                <a:latin typeface="Arial"/>
                <a:ea typeface="Arial"/>
                <a:cs typeface="Arial"/>
                <a:sym typeface="Arial"/>
              </a:rPr>
              <a:t>findes</a:t>
            </a:r>
            <a:r>
              <a:rPr lang="en-US" sz="3200" dirty="0">
                <a:latin typeface="Arial"/>
                <a:ea typeface="Arial"/>
                <a:cs typeface="Arial"/>
                <a:sym typeface="Arial"/>
              </a:rPr>
              <a:t> de?</a:t>
            </a:r>
            <a:endParaRPr dirty="0"/>
          </a:p>
        </p:txBody>
      </p:sp>
      <p:pic>
        <p:nvPicPr>
          <p:cNvPr id="111" name="Google Shape;111;p16" descr="Image result for un logo png"/>
          <p:cNvPicPr preferRelativeResize="0"/>
          <p:nvPr/>
        </p:nvPicPr>
        <p:blipFill rotWithShape="1">
          <a:blip r:embed="rId3">
            <a:alphaModFix/>
          </a:blip>
          <a:srcRect/>
          <a:stretch/>
        </p:blipFill>
        <p:spPr>
          <a:xfrm>
            <a:off x="7635593" y="1305291"/>
            <a:ext cx="3986682" cy="3382260"/>
          </a:xfrm>
          <a:prstGeom prst="rect">
            <a:avLst/>
          </a:prstGeom>
          <a:noFill/>
          <a:ln>
            <a:noFill/>
          </a:ln>
        </p:spPr>
      </p:pic>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10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2" name="Google Shape;112;p16"/>
          <p:cNvSpPr txBox="1"/>
          <p:nvPr/>
        </p:nvSpPr>
        <p:spPr>
          <a:xfrm>
            <a:off x="0" y="1"/>
            <a:ext cx="2858814" cy="259399"/>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12A60"/>
              </a:buClr>
              <a:buSzPts val="1000"/>
              <a:buFont typeface="Arial"/>
              <a:buNone/>
            </a:pPr>
            <a:r>
              <a:rPr lang="en-US" sz="1000" b="0" i="0" u="none" strike="noStrike" cap="none">
                <a:solidFill>
                  <a:srgbClr val="012A60"/>
                </a:solidFill>
                <a:latin typeface="Arial"/>
                <a:ea typeface="Arial"/>
                <a:cs typeface="Arial"/>
                <a:sym typeface="Arial"/>
              </a:rPr>
              <a:t>2. FN og deres hovedformål</a:t>
            </a:r>
            <a:endParaRPr sz="1000" b="0" i="0" u="none" strike="noStrike" cap="none">
              <a:solidFill>
                <a:srgbClr val="012A60"/>
              </a:solidFill>
              <a:latin typeface="Arial"/>
              <a:ea typeface="Arial"/>
              <a:cs typeface="Arial"/>
              <a:sym typeface="Arial"/>
            </a:endParaRPr>
          </a:p>
        </p:txBody>
      </p:sp>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11" name="Google Shape;118;p17"/>
          <p:cNvSpPr txBox="1">
            <a:spLocks noGrp="1"/>
          </p:cNvSpPr>
          <p:nvPr>
            <p:ph type="title"/>
          </p:nvPr>
        </p:nvSpPr>
        <p:spPr>
          <a:xfrm>
            <a:off x="838200" y="681038"/>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a:t>
            </a:r>
            <a:r>
              <a:rPr lang="en-US" dirty="0" err="1">
                <a:solidFill>
                  <a:srgbClr val="012A60"/>
                </a:solidFill>
                <a:latin typeface="Arial"/>
                <a:ea typeface="Arial"/>
                <a:cs typeface="Arial"/>
                <a:sym typeface="Arial"/>
              </a:rPr>
              <a:t>historie</a:t>
            </a:r>
            <a:endParaRPr dirty="0">
              <a:solidFill>
                <a:srgbClr val="012A60"/>
              </a:solidFill>
              <a:latin typeface="Arial"/>
              <a:ea typeface="Arial"/>
              <a:cs typeface="Arial"/>
              <a:sym typeface="Arial"/>
            </a:endParaRPr>
          </a:p>
        </p:txBody>
      </p:sp>
      <p:sp>
        <p:nvSpPr>
          <p:cNvPr id="12" name="Google Shape;119;p17"/>
          <p:cNvSpPr txBox="1">
            <a:spLocks noGrp="1"/>
          </p:cNvSpPr>
          <p:nvPr>
            <p:ph type="body" idx="1"/>
          </p:nvPr>
        </p:nvSpPr>
        <p:spPr>
          <a:xfrm>
            <a:off x="838200" y="2428239"/>
            <a:ext cx="7505700" cy="37487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a:latin typeface="Arial"/>
                <a:ea typeface="Arial"/>
                <a:cs typeface="Arial"/>
                <a:sym typeface="Arial"/>
              </a:rPr>
              <a:t>Oprettet d. 24. oktober 1945</a:t>
            </a:r>
            <a:endParaRPr/>
          </a:p>
          <a:p>
            <a:pPr marL="685800" lvl="1" indent="-228600" algn="l" rtl="0">
              <a:lnSpc>
                <a:spcPct val="90000"/>
              </a:lnSpc>
              <a:spcBef>
                <a:spcPts val="500"/>
              </a:spcBef>
              <a:spcAft>
                <a:spcPts val="0"/>
              </a:spcAft>
              <a:buClr>
                <a:schemeClr val="dk1"/>
              </a:buClr>
              <a:buSzPts val="2800"/>
              <a:buChar char="•"/>
            </a:pPr>
            <a:r>
              <a:rPr lang="en-US" sz="2800">
                <a:latin typeface="Arial"/>
                <a:ea typeface="Arial"/>
                <a:cs typeface="Arial"/>
                <a:sym typeface="Arial"/>
              </a:rPr>
              <a:t>2. Verdenskrig fandt sted umiddelbart før oprettelsen af FN</a:t>
            </a:r>
            <a:endParaRPr/>
          </a:p>
          <a:p>
            <a:pPr marL="228600" lvl="0" indent="-228600" algn="l" rtl="0">
              <a:lnSpc>
                <a:spcPct val="90000"/>
              </a:lnSpc>
              <a:spcBef>
                <a:spcPts val="1000"/>
              </a:spcBef>
              <a:spcAft>
                <a:spcPts val="0"/>
              </a:spcAft>
              <a:buClr>
                <a:schemeClr val="dk1"/>
              </a:buClr>
              <a:buSzPts val="3200"/>
              <a:buChar char="•"/>
            </a:pPr>
            <a:r>
              <a:rPr lang="en-US" sz="3200">
                <a:latin typeface="Arial"/>
                <a:ea typeface="Arial"/>
                <a:cs typeface="Arial"/>
                <a:sym typeface="Arial"/>
              </a:rPr>
              <a:t>Skabe fred og stabilitet</a:t>
            </a:r>
            <a:endParaRPr/>
          </a:p>
          <a:p>
            <a:pPr marL="228600" lvl="0" indent="-228600" algn="l" rtl="0">
              <a:lnSpc>
                <a:spcPct val="90000"/>
              </a:lnSpc>
              <a:spcBef>
                <a:spcPts val="1000"/>
              </a:spcBef>
              <a:spcAft>
                <a:spcPts val="0"/>
              </a:spcAft>
              <a:buClr>
                <a:schemeClr val="dk1"/>
              </a:buClr>
              <a:buSzPts val="3200"/>
              <a:buChar char="•"/>
            </a:pPr>
            <a:r>
              <a:rPr lang="en-US" sz="3200">
                <a:latin typeface="Arial"/>
                <a:ea typeface="Arial"/>
                <a:cs typeface="Arial"/>
                <a:sym typeface="Arial"/>
              </a:rPr>
              <a:t>FN’s hovedkvarter ligger i New York</a:t>
            </a:r>
            <a:endParaRPr/>
          </a:p>
        </p:txBody>
      </p:sp>
      <p:pic>
        <p:nvPicPr>
          <p:cNvPr id="13" name="Google Shape;121;p17" descr="Image result for the un charter"/>
          <p:cNvPicPr preferRelativeResize="0"/>
          <p:nvPr/>
        </p:nvPicPr>
        <p:blipFill rotWithShape="1">
          <a:blip r:embed="rId4">
            <a:alphaModFix/>
          </a:blip>
          <a:srcRect l="2230" t="1902" r="2371" b="2447"/>
          <a:stretch/>
        </p:blipFill>
        <p:spPr>
          <a:xfrm>
            <a:off x="8475850" y="801485"/>
            <a:ext cx="2882900" cy="3810149"/>
          </a:xfrm>
          <a:prstGeom prst="rect">
            <a:avLst/>
          </a:prstGeom>
          <a:noFill/>
          <a:ln>
            <a:noFill/>
          </a:ln>
        </p:spPr>
      </p:pic>
    </p:spTree>
    <p:extLst>
      <p:ext uri="{BB962C8B-B14F-4D97-AF65-F5344CB8AC3E}">
        <p14:creationId xmlns:p14="http://schemas.microsoft.com/office/powerpoint/2010/main" val="6149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14" name="Google Shape;128;p18"/>
          <p:cNvSpPr txBox="1">
            <a:spLocks noGrp="1"/>
          </p:cNvSpPr>
          <p:nvPr>
            <p:ph type="title"/>
          </p:nvPr>
        </p:nvSpPr>
        <p:spPr>
          <a:xfrm>
            <a:off x="885687" y="487608"/>
            <a:ext cx="9694389" cy="10596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a:t>
            </a:r>
            <a:r>
              <a:rPr lang="en-US" dirty="0" err="1">
                <a:solidFill>
                  <a:srgbClr val="012A60"/>
                </a:solidFill>
                <a:latin typeface="Arial"/>
                <a:ea typeface="Arial"/>
                <a:cs typeface="Arial"/>
                <a:sym typeface="Arial"/>
              </a:rPr>
              <a:t>opbygning</a:t>
            </a:r>
            <a:endParaRPr dirty="0">
              <a:solidFill>
                <a:srgbClr val="012A60"/>
              </a:solidFill>
              <a:latin typeface="Arial"/>
              <a:ea typeface="Arial"/>
              <a:cs typeface="Arial"/>
              <a:sym typeface="Arial"/>
            </a:endParaRPr>
          </a:p>
        </p:txBody>
      </p:sp>
      <p:sp>
        <p:nvSpPr>
          <p:cNvPr id="15" name="Google Shape;129;p18"/>
          <p:cNvSpPr txBox="1">
            <a:spLocks noGrp="1"/>
          </p:cNvSpPr>
          <p:nvPr>
            <p:ph type="body" idx="1"/>
          </p:nvPr>
        </p:nvSpPr>
        <p:spPr>
          <a:xfrm>
            <a:off x="650631" y="2234809"/>
            <a:ext cx="6919546" cy="2996614"/>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dk1"/>
              </a:buClr>
              <a:buSzPts val="2960"/>
              <a:buChar char="•"/>
            </a:pPr>
            <a:r>
              <a:rPr lang="en-US" sz="2960" dirty="0">
                <a:latin typeface="Arial"/>
                <a:ea typeface="Arial"/>
                <a:cs typeface="Arial"/>
                <a:sym typeface="Arial"/>
              </a:rPr>
              <a:t>FN’s </a:t>
            </a:r>
            <a:r>
              <a:rPr lang="en-US" sz="2960" dirty="0" err="1">
                <a:latin typeface="Arial"/>
                <a:ea typeface="Arial"/>
                <a:cs typeface="Arial"/>
                <a:sym typeface="Arial"/>
              </a:rPr>
              <a:t>generalsekretær</a:t>
            </a:r>
            <a:r>
              <a:rPr lang="en-US" sz="2960" dirty="0">
                <a:latin typeface="Arial"/>
                <a:ea typeface="Arial"/>
                <a:cs typeface="Arial"/>
                <a:sym typeface="Arial"/>
              </a:rPr>
              <a:t>: </a:t>
            </a:r>
            <a:endParaRPr dirty="0"/>
          </a:p>
          <a:p>
            <a:pPr marL="685800" lvl="1" indent="-228600" algn="l" rtl="0">
              <a:lnSpc>
                <a:spcPct val="80000"/>
              </a:lnSpc>
              <a:spcBef>
                <a:spcPts val="500"/>
              </a:spcBef>
              <a:spcAft>
                <a:spcPts val="0"/>
              </a:spcAft>
              <a:buClr>
                <a:schemeClr val="dk1"/>
              </a:buClr>
              <a:buSzPts val="2590"/>
              <a:buChar char="•"/>
            </a:pPr>
            <a:r>
              <a:rPr lang="en-US" sz="2590" dirty="0" err="1">
                <a:latin typeface="Arial"/>
                <a:ea typeface="Arial"/>
                <a:cs typeface="Arial"/>
                <a:sym typeface="Arial"/>
              </a:rPr>
              <a:t>António</a:t>
            </a:r>
            <a:r>
              <a:rPr lang="en-US" sz="2590" dirty="0">
                <a:latin typeface="Arial"/>
                <a:ea typeface="Arial"/>
                <a:cs typeface="Arial"/>
                <a:sym typeface="Arial"/>
              </a:rPr>
              <a:t> </a:t>
            </a:r>
            <a:r>
              <a:rPr lang="en-US" sz="2590" dirty="0" err="1">
                <a:latin typeface="Arial"/>
                <a:ea typeface="Arial"/>
                <a:cs typeface="Arial"/>
                <a:sym typeface="Arial"/>
              </a:rPr>
              <a:t>Guterres</a:t>
            </a:r>
            <a:r>
              <a:rPr lang="en-US" sz="2590" dirty="0">
                <a:latin typeface="Arial"/>
                <a:ea typeface="Arial"/>
                <a:cs typeface="Arial"/>
                <a:sym typeface="Arial"/>
              </a:rPr>
              <a:t> </a:t>
            </a:r>
            <a:r>
              <a:rPr lang="en-US" sz="2590" dirty="0" err="1">
                <a:latin typeface="Arial"/>
                <a:ea typeface="Arial"/>
                <a:cs typeface="Arial"/>
                <a:sym typeface="Arial"/>
              </a:rPr>
              <a:t>fra</a:t>
            </a:r>
            <a:r>
              <a:rPr lang="en-US" sz="2590" dirty="0">
                <a:latin typeface="Arial"/>
                <a:ea typeface="Arial"/>
                <a:cs typeface="Arial"/>
                <a:sym typeface="Arial"/>
              </a:rPr>
              <a:t> Portugal</a:t>
            </a:r>
            <a:endParaRPr dirty="0"/>
          </a:p>
          <a:p>
            <a:pPr marL="228600" lvl="0" indent="-228600" algn="l" rtl="0">
              <a:lnSpc>
                <a:spcPct val="80000"/>
              </a:lnSpc>
              <a:spcBef>
                <a:spcPts val="1000"/>
              </a:spcBef>
              <a:spcAft>
                <a:spcPts val="0"/>
              </a:spcAft>
              <a:buClr>
                <a:schemeClr val="dk1"/>
              </a:buClr>
              <a:buSzPts val="2960"/>
              <a:buChar char="•"/>
            </a:pPr>
            <a:r>
              <a:rPr lang="en-US" sz="2960" dirty="0" err="1">
                <a:latin typeface="Arial"/>
                <a:ea typeface="Arial"/>
                <a:cs typeface="Arial"/>
                <a:sym typeface="Arial"/>
              </a:rPr>
              <a:t>Hovedorganer</a:t>
            </a:r>
            <a:r>
              <a:rPr lang="en-US" sz="2960" dirty="0">
                <a:latin typeface="Arial"/>
                <a:ea typeface="Arial"/>
                <a:cs typeface="Arial"/>
                <a:sym typeface="Arial"/>
              </a:rPr>
              <a:t>:</a:t>
            </a:r>
            <a:endParaRPr dirty="0"/>
          </a:p>
          <a:p>
            <a:pPr marL="685800" lvl="1" indent="-228600" algn="l" rtl="0">
              <a:lnSpc>
                <a:spcPct val="80000"/>
              </a:lnSpc>
              <a:spcBef>
                <a:spcPts val="500"/>
              </a:spcBef>
              <a:spcAft>
                <a:spcPts val="0"/>
              </a:spcAft>
              <a:buClr>
                <a:schemeClr val="dk1"/>
              </a:buClr>
              <a:buSzPts val="2590"/>
              <a:buChar char="•"/>
            </a:pPr>
            <a:r>
              <a:rPr lang="en-US" sz="2590" dirty="0" err="1">
                <a:latin typeface="Arial"/>
                <a:ea typeface="Arial"/>
                <a:cs typeface="Arial"/>
                <a:sym typeface="Arial"/>
              </a:rPr>
              <a:t>Generalforsamlingen</a:t>
            </a:r>
            <a:endParaRPr dirty="0"/>
          </a:p>
          <a:p>
            <a:pPr marL="685800" lvl="1" indent="-228600" algn="l" rtl="0">
              <a:lnSpc>
                <a:spcPct val="80000"/>
              </a:lnSpc>
              <a:spcBef>
                <a:spcPts val="500"/>
              </a:spcBef>
              <a:spcAft>
                <a:spcPts val="0"/>
              </a:spcAft>
              <a:buClr>
                <a:schemeClr val="dk1"/>
              </a:buClr>
              <a:buSzPts val="2590"/>
              <a:buChar char="•"/>
            </a:pPr>
            <a:r>
              <a:rPr lang="en-US" sz="2590" dirty="0" err="1">
                <a:latin typeface="Arial"/>
                <a:ea typeface="Arial"/>
                <a:cs typeface="Arial"/>
                <a:sym typeface="Arial"/>
              </a:rPr>
              <a:t>Sikkerhedsrådet</a:t>
            </a:r>
            <a:endParaRPr dirty="0"/>
          </a:p>
          <a:p>
            <a:pPr marL="685800" lvl="1" indent="-228600" algn="l" rtl="0">
              <a:lnSpc>
                <a:spcPct val="80000"/>
              </a:lnSpc>
              <a:spcBef>
                <a:spcPts val="500"/>
              </a:spcBef>
              <a:spcAft>
                <a:spcPts val="0"/>
              </a:spcAft>
              <a:buClr>
                <a:schemeClr val="dk1"/>
              </a:buClr>
              <a:buSzPts val="2590"/>
              <a:buChar char="•"/>
            </a:pPr>
            <a:r>
              <a:rPr lang="en-US" sz="2590" dirty="0" err="1">
                <a:latin typeface="Arial"/>
                <a:ea typeface="Arial"/>
                <a:cs typeface="Arial"/>
                <a:sym typeface="Arial"/>
              </a:rPr>
              <a:t>Det</a:t>
            </a:r>
            <a:r>
              <a:rPr lang="en-US" sz="2590" dirty="0">
                <a:latin typeface="Arial"/>
                <a:ea typeface="Arial"/>
                <a:cs typeface="Arial"/>
                <a:sym typeface="Arial"/>
              </a:rPr>
              <a:t> </a:t>
            </a:r>
            <a:r>
              <a:rPr lang="en-US" sz="2590" dirty="0" err="1">
                <a:latin typeface="Arial"/>
                <a:ea typeface="Arial"/>
                <a:cs typeface="Arial"/>
                <a:sym typeface="Arial"/>
              </a:rPr>
              <a:t>økonomiske</a:t>
            </a:r>
            <a:r>
              <a:rPr lang="en-US" sz="2590" dirty="0">
                <a:latin typeface="Arial"/>
                <a:ea typeface="Arial"/>
                <a:cs typeface="Arial"/>
                <a:sym typeface="Arial"/>
              </a:rPr>
              <a:t> og </a:t>
            </a:r>
            <a:r>
              <a:rPr lang="en-US" sz="2590" dirty="0" err="1">
                <a:latin typeface="Arial"/>
                <a:ea typeface="Arial"/>
                <a:cs typeface="Arial"/>
                <a:sym typeface="Arial"/>
              </a:rPr>
              <a:t>sociale</a:t>
            </a:r>
            <a:r>
              <a:rPr lang="en-US" sz="2590" dirty="0">
                <a:latin typeface="Arial"/>
                <a:ea typeface="Arial"/>
                <a:cs typeface="Arial"/>
                <a:sym typeface="Arial"/>
              </a:rPr>
              <a:t> </a:t>
            </a:r>
            <a:r>
              <a:rPr lang="en-US" sz="2590" dirty="0" err="1">
                <a:latin typeface="Arial"/>
                <a:ea typeface="Arial"/>
                <a:cs typeface="Arial"/>
                <a:sym typeface="Arial"/>
              </a:rPr>
              <a:t>råd</a:t>
            </a:r>
            <a:endParaRPr dirty="0"/>
          </a:p>
          <a:p>
            <a:pPr marL="685800" lvl="1" indent="-228600" algn="l" rtl="0">
              <a:lnSpc>
                <a:spcPct val="80000"/>
              </a:lnSpc>
              <a:spcBef>
                <a:spcPts val="500"/>
              </a:spcBef>
              <a:spcAft>
                <a:spcPts val="0"/>
              </a:spcAft>
              <a:buClr>
                <a:schemeClr val="dk1"/>
              </a:buClr>
              <a:buSzPts val="2590"/>
              <a:buChar char="•"/>
            </a:pPr>
            <a:r>
              <a:rPr lang="en-US" sz="2590" dirty="0">
                <a:latin typeface="Arial"/>
                <a:ea typeface="Arial"/>
                <a:cs typeface="Arial"/>
                <a:sym typeface="Arial"/>
              </a:rPr>
              <a:t>Den </a:t>
            </a:r>
            <a:r>
              <a:rPr lang="en-US" sz="2590" dirty="0" err="1">
                <a:latin typeface="Arial"/>
                <a:ea typeface="Arial"/>
                <a:cs typeface="Arial"/>
                <a:sym typeface="Arial"/>
              </a:rPr>
              <a:t>Internationale</a:t>
            </a:r>
            <a:r>
              <a:rPr lang="en-US" sz="2590" dirty="0">
                <a:latin typeface="Arial"/>
                <a:ea typeface="Arial"/>
                <a:cs typeface="Arial"/>
                <a:sym typeface="Arial"/>
              </a:rPr>
              <a:t> </a:t>
            </a:r>
            <a:r>
              <a:rPr lang="en-US" sz="2590" dirty="0" err="1">
                <a:latin typeface="Arial"/>
                <a:ea typeface="Arial"/>
                <a:cs typeface="Arial"/>
                <a:sym typeface="Arial"/>
              </a:rPr>
              <a:t>Domstol</a:t>
            </a:r>
            <a:endParaRPr dirty="0"/>
          </a:p>
          <a:p>
            <a:pPr marL="685800" lvl="1" indent="-228600" algn="l" rtl="0">
              <a:lnSpc>
                <a:spcPct val="80000"/>
              </a:lnSpc>
              <a:spcBef>
                <a:spcPts val="500"/>
              </a:spcBef>
              <a:spcAft>
                <a:spcPts val="0"/>
              </a:spcAft>
              <a:buClr>
                <a:schemeClr val="dk1"/>
              </a:buClr>
              <a:buSzPts val="2590"/>
              <a:buChar char="•"/>
            </a:pPr>
            <a:r>
              <a:rPr lang="en-US" sz="2590" dirty="0" err="1">
                <a:latin typeface="Arial"/>
                <a:ea typeface="Arial"/>
                <a:cs typeface="Arial"/>
                <a:sym typeface="Arial"/>
              </a:rPr>
              <a:t>Sekretariatet</a:t>
            </a:r>
            <a:endParaRPr dirty="0"/>
          </a:p>
          <a:p>
            <a:pPr marL="685800" lvl="1" indent="-228600" algn="l" rtl="0">
              <a:lnSpc>
                <a:spcPct val="80000"/>
              </a:lnSpc>
              <a:spcBef>
                <a:spcPts val="500"/>
              </a:spcBef>
              <a:spcAft>
                <a:spcPts val="0"/>
              </a:spcAft>
              <a:buClr>
                <a:schemeClr val="dk1"/>
              </a:buClr>
              <a:buSzPts val="2590"/>
              <a:buChar char="•"/>
            </a:pPr>
            <a:r>
              <a:rPr lang="en-US" sz="2590" dirty="0">
                <a:latin typeface="Arial"/>
                <a:ea typeface="Arial"/>
                <a:cs typeface="Arial"/>
                <a:sym typeface="Arial"/>
              </a:rPr>
              <a:t>…og mange </a:t>
            </a:r>
            <a:r>
              <a:rPr lang="en-US" sz="2590" dirty="0" err="1">
                <a:latin typeface="Arial"/>
                <a:ea typeface="Arial"/>
                <a:cs typeface="Arial"/>
                <a:sym typeface="Arial"/>
              </a:rPr>
              <a:t>andre</a:t>
            </a:r>
            <a:r>
              <a:rPr lang="en-US" sz="2590" dirty="0">
                <a:latin typeface="Arial"/>
                <a:ea typeface="Arial"/>
                <a:cs typeface="Arial"/>
                <a:sym typeface="Arial"/>
              </a:rPr>
              <a:t>!</a:t>
            </a:r>
            <a:endParaRPr dirty="0"/>
          </a:p>
        </p:txBody>
      </p:sp>
      <p:pic>
        <p:nvPicPr>
          <p:cNvPr id="16" name="Google Shape;130;p18" descr="Image result for un logo png"/>
          <p:cNvPicPr preferRelativeResize="0"/>
          <p:nvPr/>
        </p:nvPicPr>
        <p:blipFill rotWithShape="1">
          <a:blip r:embed="rId4">
            <a:alphaModFix/>
          </a:blip>
          <a:srcRect/>
          <a:stretch/>
        </p:blipFill>
        <p:spPr>
          <a:xfrm>
            <a:off x="8127453" y="2002123"/>
            <a:ext cx="1976035" cy="1629309"/>
          </a:xfrm>
          <a:prstGeom prst="rect">
            <a:avLst/>
          </a:prstGeom>
          <a:noFill/>
          <a:ln>
            <a:noFill/>
          </a:ln>
        </p:spPr>
      </p:pic>
      <p:pic>
        <p:nvPicPr>
          <p:cNvPr id="17" name="Google Shape;131;p18" descr="Related image"/>
          <p:cNvPicPr preferRelativeResize="0"/>
          <p:nvPr/>
        </p:nvPicPr>
        <p:blipFill rotWithShape="1">
          <a:blip r:embed="rId5">
            <a:alphaModFix/>
          </a:blip>
          <a:srcRect/>
          <a:stretch/>
        </p:blipFill>
        <p:spPr>
          <a:xfrm>
            <a:off x="7649430" y="3935941"/>
            <a:ext cx="1365443" cy="1369819"/>
          </a:xfrm>
          <a:prstGeom prst="rect">
            <a:avLst/>
          </a:prstGeom>
          <a:noFill/>
          <a:ln>
            <a:noFill/>
          </a:ln>
        </p:spPr>
      </p:pic>
      <p:pic>
        <p:nvPicPr>
          <p:cNvPr id="18" name="Google Shape;132;p18" descr="Image result for un who logo png"/>
          <p:cNvPicPr preferRelativeResize="0"/>
          <p:nvPr/>
        </p:nvPicPr>
        <p:blipFill rotWithShape="1">
          <a:blip r:embed="rId6">
            <a:alphaModFix/>
          </a:blip>
          <a:srcRect/>
          <a:stretch/>
        </p:blipFill>
        <p:spPr>
          <a:xfrm rot="-794146">
            <a:off x="7480441" y="-35205"/>
            <a:ext cx="1756229" cy="1522798"/>
          </a:xfrm>
          <a:prstGeom prst="rect">
            <a:avLst/>
          </a:prstGeom>
          <a:noFill/>
          <a:ln>
            <a:noFill/>
          </a:ln>
        </p:spPr>
      </p:pic>
      <p:pic>
        <p:nvPicPr>
          <p:cNvPr id="19" name="Google Shape;133;p18" descr="Image result for who logo"/>
          <p:cNvPicPr preferRelativeResize="0"/>
          <p:nvPr/>
        </p:nvPicPr>
        <p:blipFill rotWithShape="1">
          <a:blip r:embed="rId7">
            <a:alphaModFix/>
          </a:blip>
          <a:srcRect/>
          <a:stretch/>
        </p:blipFill>
        <p:spPr>
          <a:xfrm>
            <a:off x="9684719" y="943500"/>
            <a:ext cx="1316517" cy="1092064"/>
          </a:xfrm>
          <a:prstGeom prst="rect">
            <a:avLst/>
          </a:prstGeom>
          <a:noFill/>
          <a:ln>
            <a:noFill/>
          </a:ln>
        </p:spPr>
      </p:pic>
      <p:pic>
        <p:nvPicPr>
          <p:cNvPr id="20" name="Google Shape;134;p18" descr="Image result for unicef logo"/>
          <p:cNvPicPr preferRelativeResize="0"/>
          <p:nvPr/>
        </p:nvPicPr>
        <p:blipFill rotWithShape="1">
          <a:blip r:embed="rId8">
            <a:alphaModFix/>
          </a:blip>
          <a:srcRect l="70681"/>
          <a:stretch/>
        </p:blipFill>
        <p:spPr>
          <a:xfrm>
            <a:off x="9644600" y="3835552"/>
            <a:ext cx="1510400" cy="1116701"/>
          </a:xfrm>
          <a:prstGeom prst="rect">
            <a:avLst/>
          </a:prstGeom>
          <a:noFill/>
          <a:ln>
            <a:noFill/>
          </a:ln>
        </p:spPr>
      </p:pic>
    </p:spTree>
    <p:extLst>
      <p:ext uri="{BB962C8B-B14F-4D97-AF65-F5344CB8AC3E}">
        <p14:creationId xmlns:p14="http://schemas.microsoft.com/office/powerpoint/2010/main" val="8585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strVal val="0"/>
                                          </p:val>
                                        </p:tav>
                                        <p:tav tm="100000">
                                          <p:val>
                                            <p:strVal val="#ppt_w"/>
                                          </p:val>
                                        </p:tav>
                                      </p:tavLst>
                                    </p:anim>
                                    <p:anim calcmode="lin" valueType="num">
                                      <p:cBhvr additive="base">
                                        <p:cTn id="8" dur="500"/>
                                        <p:tgtEl>
                                          <p:spTgt spid="16"/>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2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p:tgtEl>
                                          <p:spTgt spid="18"/>
                                        </p:tgtEl>
                                        <p:attrNameLst>
                                          <p:attrName>ppt_w</p:attrName>
                                        </p:attrNameLst>
                                      </p:cBhvr>
                                      <p:tavLst>
                                        <p:tav tm="0">
                                          <p:val>
                                            <p:strVal val="0"/>
                                          </p:val>
                                        </p:tav>
                                        <p:tav tm="100000">
                                          <p:val>
                                            <p:strVal val="#ppt_w"/>
                                          </p:val>
                                        </p:tav>
                                      </p:tavLst>
                                    </p:anim>
                                    <p:anim calcmode="lin" valueType="num">
                                      <p:cBhvr additive="base">
                                        <p:cTn id="12" dur="500"/>
                                        <p:tgtEl>
                                          <p:spTgt spid="1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3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p:tgtEl>
                                          <p:spTgt spid="20"/>
                                        </p:tgtEl>
                                        <p:attrNameLst>
                                          <p:attrName>ppt_w</p:attrName>
                                        </p:attrNameLst>
                                      </p:cBhvr>
                                      <p:tavLst>
                                        <p:tav tm="0">
                                          <p:val>
                                            <p:strVal val="0"/>
                                          </p:val>
                                        </p:tav>
                                        <p:tav tm="100000">
                                          <p:val>
                                            <p:strVal val="#ppt_w"/>
                                          </p:val>
                                        </p:tav>
                                      </p:tavLst>
                                    </p:anim>
                                    <p:anim calcmode="lin" valueType="num">
                                      <p:cBhvr additive="base">
                                        <p:cTn id="16" dur="500"/>
                                        <p:tgtEl>
                                          <p:spTgt spid="2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20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ppt_w</p:attrName>
                                        </p:attrNameLst>
                                      </p:cBhvr>
                                      <p:tavLst>
                                        <p:tav tm="0">
                                          <p:val>
                                            <p:strVal val="0"/>
                                          </p:val>
                                        </p:tav>
                                        <p:tav tm="100000">
                                          <p:val>
                                            <p:strVal val="#ppt_w"/>
                                          </p:val>
                                        </p:tav>
                                      </p:tavLst>
                                    </p:anim>
                                    <p:anim calcmode="lin" valueType="num">
                                      <p:cBhvr additive="base">
                                        <p:cTn id="20" dur="500"/>
                                        <p:tgtEl>
                                          <p:spTgt spid="17"/>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20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p:tgtEl>
                                          <p:spTgt spid="19"/>
                                        </p:tgtEl>
                                        <p:attrNameLst>
                                          <p:attrName>ppt_w</p:attrName>
                                        </p:attrNameLst>
                                      </p:cBhvr>
                                      <p:tavLst>
                                        <p:tav tm="0">
                                          <p:val>
                                            <p:strVal val="0"/>
                                          </p:val>
                                        </p:tav>
                                        <p:tav tm="100000">
                                          <p:val>
                                            <p:strVal val="#ppt_w"/>
                                          </p:val>
                                        </p:tav>
                                      </p:tavLst>
                                    </p:anim>
                                    <p:anim calcmode="lin" valueType="num">
                                      <p:cBhvr additive="base">
                                        <p:cTn id="24" dur="500"/>
                                        <p:tgtEl>
                                          <p:spTgt spid="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22" name="Google Shape;141;p19"/>
          <p:cNvSpPr txBox="1">
            <a:spLocks noGrp="1"/>
          </p:cNvSpPr>
          <p:nvPr>
            <p:ph type="title"/>
          </p:nvPr>
        </p:nvSpPr>
        <p:spPr>
          <a:xfrm>
            <a:off x="838200" y="681038"/>
            <a:ext cx="6052456"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FN’s fire </a:t>
            </a:r>
            <a:r>
              <a:rPr lang="en-US" dirty="0" err="1">
                <a:solidFill>
                  <a:srgbClr val="012A60"/>
                </a:solidFill>
                <a:latin typeface="Arial"/>
                <a:ea typeface="Arial"/>
                <a:cs typeface="Arial"/>
                <a:sym typeface="Arial"/>
              </a:rPr>
              <a:t>hovedformål</a:t>
            </a:r>
            <a:endParaRPr dirty="0">
              <a:solidFill>
                <a:srgbClr val="012A60"/>
              </a:solidFill>
              <a:latin typeface="Arial"/>
              <a:ea typeface="Arial"/>
              <a:cs typeface="Arial"/>
              <a:sym typeface="Arial"/>
            </a:endParaRPr>
          </a:p>
        </p:txBody>
      </p:sp>
      <p:sp>
        <p:nvSpPr>
          <p:cNvPr id="23" name="Google Shape;142;p19"/>
          <p:cNvSpPr txBox="1">
            <a:spLocks noGrp="1"/>
          </p:cNvSpPr>
          <p:nvPr>
            <p:ph type="body" idx="1"/>
          </p:nvPr>
        </p:nvSpPr>
        <p:spPr>
          <a:xfrm>
            <a:off x="773998" y="2049585"/>
            <a:ext cx="6406662" cy="3427493"/>
          </a:xfrm>
          <a:prstGeom prst="rect">
            <a:avLst/>
          </a:prstGeom>
          <a:noFill/>
          <a:ln>
            <a:noFill/>
          </a:ln>
        </p:spPr>
        <p:txBody>
          <a:bodyPr spcFirstLastPara="1" wrap="square" lIns="91425" tIns="45700" rIns="91425" bIns="45700" anchor="t" anchorCtr="0">
            <a:noAutofit/>
          </a:bodyPr>
          <a:lstStyle/>
          <a:p>
            <a:pPr marL="114300" indent="0">
              <a:buNone/>
            </a:pPr>
            <a:r>
              <a:rPr lang="da-DK" sz="2000" dirty="0" smtClean="0"/>
              <a:t>1. At </a:t>
            </a:r>
            <a:r>
              <a:rPr lang="da-DK" sz="2000" dirty="0"/>
              <a:t>bevare fred verden </a:t>
            </a:r>
            <a:r>
              <a:rPr lang="da-DK" sz="2000" dirty="0" smtClean="0"/>
              <a:t>over</a:t>
            </a:r>
            <a:endParaRPr lang="da-DK" sz="2000" dirty="0"/>
          </a:p>
          <a:p>
            <a:pPr marL="114300" indent="0">
              <a:buNone/>
            </a:pPr>
            <a:r>
              <a:rPr lang="da-DK" sz="2000" dirty="0" smtClean="0"/>
              <a:t>2. At </a:t>
            </a:r>
            <a:r>
              <a:rPr lang="da-DK" sz="2000" dirty="0"/>
              <a:t>skabe fredelige relationer mellem </a:t>
            </a:r>
            <a:r>
              <a:rPr lang="da-DK" sz="2000" dirty="0" smtClean="0"/>
              <a:t>landene</a:t>
            </a:r>
            <a:endParaRPr lang="da-DK" sz="2000" dirty="0"/>
          </a:p>
          <a:p>
            <a:pPr marL="114300" indent="0">
              <a:buNone/>
            </a:pPr>
            <a:r>
              <a:rPr lang="da-DK" sz="2000" dirty="0" smtClean="0"/>
              <a:t>3. At </a:t>
            </a:r>
            <a:r>
              <a:rPr lang="da-DK" sz="2000" dirty="0"/>
              <a:t>samarbejde om at forbedre levevilkårene for fattige mennesker, bekæmpe sult og sygdomme og afskaffe analfabetisme. Desuden at fremme respekten for den enkeltes grundlæggende rettigheder og </a:t>
            </a:r>
            <a:r>
              <a:rPr lang="da-DK" sz="2000" dirty="0" smtClean="0"/>
              <a:t>friheder</a:t>
            </a:r>
            <a:endParaRPr lang="da-DK" sz="2000" dirty="0"/>
          </a:p>
          <a:p>
            <a:pPr marL="114300" indent="0">
              <a:buNone/>
            </a:pPr>
            <a:r>
              <a:rPr lang="da-DK" sz="2000" dirty="0" smtClean="0"/>
              <a:t>4. At </a:t>
            </a:r>
            <a:r>
              <a:rPr lang="da-DK" sz="2000" dirty="0"/>
              <a:t>være et forum for alle nationer, hvor de kan prøve at nå deres </a:t>
            </a:r>
            <a:r>
              <a:rPr lang="da-DK" sz="2000" dirty="0" smtClean="0"/>
              <a:t>mål</a:t>
            </a:r>
            <a:endParaRPr lang="da-DK" sz="2000" dirty="0"/>
          </a:p>
          <a:p>
            <a:pPr marL="0" indent="0">
              <a:spcBef>
                <a:spcPts val="0"/>
              </a:spcBef>
              <a:buSzPts val="3200"/>
              <a:buNone/>
            </a:pPr>
            <a:endParaRPr lang="da-DK" sz="2000" dirty="0" smtClean="0">
              <a:latin typeface="Arial"/>
              <a:ea typeface="Arial"/>
              <a:cs typeface="Arial"/>
              <a:sym typeface="Arial"/>
            </a:endParaRPr>
          </a:p>
          <a:p>
            <a:pPr marL="514350" indent="-514350">
              <a:spcBef>
                <a:spcPts val="0"/>
              </a:spcBef>
              <a:buSzPts val="3200"/>
              <a:buFont typeface="Arial"/>
              <a:buAutoNum type="arabicPeriod"/>
            </a:pPr>
            <a:endParaRPr lang="da-DK" sz="2400" dirty="0"/>
          </a:p>
          <a:p>
            <a:pPr marL="514350" indent="-514350">
              <a:spcBef>
                <a:spcPts val="0"/>
              </a:spcBef>
              <a:buSzPts val="3200"/>
              <a:buFont typeface="Arial"/>
              <a:buAutoNum type="arabicPeriod"/>
            </a:pPr>
            <a:endParaRPr lang="da-DK" sz="2400" dirty="0"/>
          </a:p>
          <a:p>
            <a:pPr marL="514350" lvl="0" indent="-514350" algn="l" rtl="0">
              <a:lnSpc>
                <a:spcPct val="90000"/>
              </a:lnSpc>
              <a:spcBef>
                <a:spcPts val="0"/>
              </a:spcBef>
              <a:spcAft>
                <a:spcPts val="0"/>
              </a:spcAft>
              <a:buClr>
                <a:schemeClr val="dk1"/>
              </a:buClr>
              <a:buSzPts val="3200"/>
              <a:buAutoNum type="arabicPeriod"/>
            </a:pPr>
            <a:endParaRPr sz="2400" dirty="0"/>
          </a:p>
        </p:txBody>
      </p:sp>
      <p:pic>
        <p:nvPicPr>
          <p:cNvPr id="24" name="Google Shape;143;p19"/>
          <p:cNvPicPr preferRelativeResize="0"/>
          <p:nvPr/>
        </p:nvPicPr>
        <p:blipFill rotWithShape="1">
          <a:blip r:embed="rId4">
            <a:alphaModFix/>
          </a:blip>
          <a:srcRect b="12339"/>
          <a:stretch/>
        </p:blipFill>
        <p:spPr>
          <a:xfrm>
            <a:off x="9178806" y="871134"/>
            <a:ext cx="2268247" cy="1325564"/>
          </a:xfrm>
          <a:prstGeom prst="rect">
            <a:avLst/>
          </a:prstGeom>
          <a:noFill/>
          <a:ln>
            <a:noFill/>
          </a:ln>
        </p:spPr>
      </p:pic>
      <p:pic>
        <p:nvPicPr>
          <p:cNvPr id="25" name="Google Shape;144;p19"/>
          <p:cNvPicPr preferRelativeResize="0"/>
          <p:nvPr/>
        </p:nvPicPr>
        <p:blipFill rotWithShape="1">
          <a:blip r:embed="rId5">
            <a:alphaModFix/>
          </a:blip>
          <a:srcRect b="7645"/>
          <a:stretch/>
        </p:blipFill>
        <p:spPr>
          <a:xfrm>
            <a:off x="9325578" y="3101235"/>
            <a:ext cx="2356339" cy="1450801"/>
          </a:xfrm>
          <a:prstGeom prst="rect">
            <a:avLst/>
          </a:prstGeom>
          <a:noFill/>
          <a:ln>
            <a:noFill/>
          </a:ln>
        </p:spPr>
      </p:pic>
      <p:pic>
        <p:nvPicPr>
          <p:cNvPr id="28" name="Google Shape;154;p20"/>
          <p:cNvPicPr preferRelativeResize="0"/>
          <p:nvPr/>
        </p:nvPicPr>
        <p:blipFill rotWithShape="1">
          <a:blip r:embed="rId6">
            <a:alphaModFix/>
          </a:blip>
          <a:srcRect b="10465"/>
          <a:stretch/>
        </p:blipFill>
        <p:spPr>
          <a:xfrm>
            <a:off x="8040455" y="2006601"/>
            <a:ext cx="2090191" cy="1255734"/>
          </a:xfrm>
          <a:prstGeom prst="rect">
            <a:avLst/>
          </a:prstGeom>
          <a:noFill/>
          <a:ln>
            <a:noFill/>
          </a:ln>
        </p:spPr>
      </p:pic>
      <p:pic>
        <p:nvPicPr>
          <p:cNvPr id="29" name="Google Shape;177;p22"/>
          <p:cNvPicPr preferRelativeResize="0"/>
          <p:nvPr/>
        </p:nvPicPr>
        <p:blipFill rotWithShape="1">
          <a:blip r:embed="rId7">
            <a:alphaModFix/>
          </a:blip>
          <a:srcRect b="11487"/>
          <a:stretch/>
        </p:blipFill>
        <p:spPr>
          <a:xfrm>
            <a:off x="7863538" y="4166872"/>
            <a:ext cx="2212447" cy="1310205"/>
          </a:xfrm>
          <a:prstGeom prst="rect">
            <a:avLst/>
          </a:prstGeom>
          <a:noFill/>
          <a:ln>
            <a:noFill/>
          </a:ln>
        </p:spPr>
      </p:pic>
    </p:spTree>
    <p:extLst>
      <p:ext uri="{BB962C8B-B14F-4D97-AF65-F5344CB8AC3E}">
        <p14:creationId xmlns:p14="http://schemas.microsoft.com/office/powerpoint/2010/main" val="972976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13" name="Google Shape;185;p23"/>
          <p:cNvSpPr txBox="1">
            <a:spLocks noGrp="1"/>
          </p:cNvSpPr>
          <p:nvPr>
            <p:ph type="title"/>
          </p:nvPr>
        </p:nvSpPr>
        <p:spPr>
          <a:xfrm>
            <a:off x="838199" y="0"/>
            <a:ext cx="481076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err="1">
                <a:solidFill>
                  <a:srgbClr val="012A60"/>
                </a:solidFill>
                <a:latin typeface="Arial"/>
                <a:ea typeface="Arial"/>
                <a:cs typeface="Arial"/>
                <a:sym typeface="Arial"/>
              </a:rPr>
              <a:t>Verdensmålene</a:t>
            </a:r>
            <a:endParaRPr dirty="0">
              <a:solidFill>
                <a:srgbClr val="012A60"/>
              </a:solidFill>
              <a:latin typeface="Arial"/>
              <a:ea typeface="Arial"/>
              <a:cs typeface="Arial"/>
              <a:sym typeface="Arial"/>
            </a:endParaRPr>
          </a:p>
        </p:txBody>
      </p:sp>
      <p:sp>
        <p:nvSpPr>
          <p:cNvPr id="14" name="Google Shape;186;p23"/>
          <p:cNvSpPr txBox="1">
            <a:spLocks noGrp="1"/>
          </p:cNvSpPr>
          <p:nvPr>
            <p:ph type="body" idx="1"/>
          </p:nvPr>
        </p:nvSpPr>
        <p:spPr>
          <a:xfrm>
            <a:off x="838199" y="1189161"/>
            <a:ext cx="7284635" cy="2890470"/>
          </a:xfrm>
          <a:prstGeom prst="rect">
            <a:avLst/>
          </a:prstGeom>
          <a:noFill/>
          <a:ln>
            <a:noFill/>
          </a:ln>
        </p:spPr>
        <p:txBody>
          <a:bodyPr spcFirstLastPara="1" wrap="square" lIns="91425" tIns="45700" rIns="91425" bIns="45700" anchor="t" anchorCtr="0">
            <a:noAutofit/>
          </a:bodyPr>
          <a:lstStyle/>
          <a:p>
            <a:pPr marL="0" lvl="0" indent="0" algn="just">
              <a:lnSpc>
                <a:spcPct val="80000"/>
              </a:lnSpc>
              <a:spcBef>
                <a:spcPts val="0"/>
              </a:spcBef>
              <a:buSzPts val="2720"/>
              <a:buNone/>
            </a:pPr>
            <a:r>
              <a:rPr lang="da-DK" sz="2400" dirty="0"/>
              <a:t>Verdensmålene for bæredygtig udvikling blev besluttet under FN’s topmøde for bæredygtig udvikling </a:t>
            </a:r>
            <a:r>
              <a:rPr lang="da-DK" sz="2400" dirty="0" smtClean="0"/>
              <a:t>i 2015.</a:t>
            </a:r>
          </a:p>
          <a:p>
            <a:pPr marL="0" lvl="0" indent="0" algn="just">
              <a:lnSpc>
                <a:spcPct val="80000"/>
              </a:lnSpc>
              <a:spcBef>
                <a:spcPts val="0"/>
              </a:spcBef>
              <a:buSzPts val="2720"/>
              <a:buNone/>
            </a:pPr>
            <a:endParaRPr lang="da-DK" sz="2400" b="1" dirty="0"/>
          </a:p>
          <a:p>
            <a:pPr marL="0" lvl="0" indent="0" algn="just">
              <a:lnSpc>
                <a:spcPct val="80000"/>
              </a:lnSpc>
              <a:spcBef>
                <a:spcPts val="0"/>
              </a:spcBef>
              <a:buSzPts val="2720"/>
              <a:buNone/>
            </a:pPr>
            <a:r>
              <a:rPr lang="en-US" sz="2400" b="1" dirty="0" err="1" smtClean="0"/>
              <a:t>En</a:t>
            </a:r>
            <a:r>
              <a:rPr lang="en-US" sz="2400" b="1" dirty="0" smtClean="0"/>
              <a:t> </a:t>
            </a:r>
            <a:r>
              <a:rPr lang="en-US" sz="2400" b="1" dirty="0"/>
              <a:t>global </a:t>
            </a:r>
            <a:r>
              <a:rPr lang="en-US" sz="2400" b="1" dirty="0" err="1"/>
              <a:t>dagsorden</a:t>
            </a:r>
            <a:r>
              <a:rPr lang="en-US" sz="2400" b="1" dirty="0"/>
              <a:t> med </a:t>
            </a:r>
            <a:r>
              <a:rPr lang="en-US" sz="2400" b="1" dirty="0" err="1"/>
              <a:t>tæt</a:t>
            </a:r>
            <a:r>
              <a:rPr lang="en-US" sz="2400" b="1" dirty="0"/>
              <a:t> </a:t>
            </a:r>
            <a:r>
              <a:rPr lang="en-US" sz="2400" b="1" dirty="0" err="1"/>
              <a:t>forbundne</a:t>
            </a:r>
            <a:r>
              <a:rPr lang="en-US" sz="2400" b="1" dirty="0"/>
              <a:t> 17 </a:t>
            </a:r>
            <a:r>
              <a:rPr lang="en-US" sz="2400" b="1" dirty="0" err="1"/>
              <a:t>konkrete</a:t>
            </a:r>
            <a:r>
              <a:rPr lang="en-US" sz="2400" b="1" dirty="0"/>
              <a:t> </a:t>
            </a:r>
            <a:r>
              <a:rPr lang="en-US" sz="2400" b="1" dirty="0" err="1"/>
              <a:t>mål</a:t>
            </a:r>
            <a:r>
              <a:rPr lang="en-US" sz="2400" b="1" dirty="0"/>
              <a:t>; 169 </a:t>
            </a:r>
            <a:r>
              <a:rPr lang="en-US" sz="2400" b="1" dirty="0" err="1"/>
              <a:t>delmål</a:t>
            </a:r>
            <a:r>
              <a:rPr lang="en-US" sz="2400" b="1" dirty="0"/>
              <a:t>… </a:t>
            </a:r>
            <a:r>
              <a:rPr lang="en-US" sz="2400" b="1" dirty="0" err="1"/>
              <a:t>til</a:t>
            </a:r>
            <a:r>
              <a:rPr lang="en-US" sz="2400" b="1" dirty="0"/>
              <a:t> </a:t>
            </a:r>
            <a:r>
              <a:rPr lang="en-US" sz="2400" b="1" dirty="0" smtClean="0"/>
              <a:t>2030</a:t>
            </a:r>
            <a:endParaRPr sz="2400" b="1" dirty="0"/>
          </a:p>
          <a:p>
            <a:pPr marL="0" lvl="0" indent="0" algn="just" rtl="0">
              <a:lnSpc>
                <a:spcPct val="80000"/>
              </a:lnSpc>
              <a:spcBef>
                <a:spcPts val="1000"/>
              </a:spcBef>
              <a:spcAft>
                <a:spcPts val="0"/>
              </a:spcAft>
              <a:buClr>
                <a:schemeClr val="dk1"/>
              </a:buClr>
              <a:buSzPts val="2720"/>
              <a:buNone/>
            </a:pPr>
            <a:endParaRPr sz="2400" b="1" dirty="0"/>
          </a:p>
          <a:p>
            <a:pPr marL="0" lvl="0" indent="0" algn="just" rtl="0">
              <a:lnSpc>
                <a:spcPct val="80000"/>
              </a:lnSpc>
              <a:spcBef>
                <a:spcPts val="1000"/>
              </a:spcBef>
              <a:spcAft>
                <a:spcPts val="0"/>
              </a:spcAft>
              <a:buClr>
                <a:schemeClr val="dk1"/>
              </a:buClr>
              <a:buSzPts val="2720"/>
              <a:buNone/>
            </a:pPr>
            <a:r>
              <a:rPr lang="en-US" sz="2400" dirty="0"/>
              <a:t>”</a:t>
            </a:r>
            <a:r>
              <a:rPr lang="en-US" sz="2400" dirty="0" err="1"/>
              <a:t>Forpligter</a:t>
            </a:r>
            <a:r>
              <a:rPr lang="en-US" sz="2400" dirty="0"/>
              <a:t> </a:t>
            </a:r>
            <a:r>
              <a:rPr lang="en-US" sz="2400" dirty="0" err="1"/>
              <a:t>alle</a:t>
            </a:r>
            <a:r>
              <a:rPr lang="en-US" sz="2400" dirty="0"/>
              <a:t> FN’s 193 </a:t>
            </a:r>
            <a:r>
              <a:rPr lang="en-US" sz="2400" dirty="0" err="1"/>
              <a:t>medlemslande</a:t>
            </a:r>
            <a:r>
              <a:rPr lang="en-US" sz="2400" dirty="0"/>
              <a:t> </a:t>
            </a:r>
            <a:r>
              <a:rPr lang="en-US" sz="2400" dirty="0" err="1"/>
              <a:t>til</a:t>
            </a:r>
            <a:r>
              <a:rPr lang="en-US" sz="2400" dirty="0"/>
              <a:t> </a:t>
            </a:r>
            <a:r>
              <a:rPr lang="en-US" sz="2400" dirty="0" err="1"/>
              <a:t>helt</a:t>
            </a:r>
            <a:r>
              <a:rPr lang="en-US" sz="2400" dirty="0"/>
              <a:t> at </a:t>
            </a:r>
            <a:r>
              <a:rPr lang="en-US" sz="2400" dirty="0" err="1">
                <a:solidFill>
                  <a:srgbClr val="FF0000"/>
                </a:solidFill>
              </a:rPr>
              <a:t>afskaffe</a:t>
            </a:r>
            <a:r>
              <a:rPr lang="en-US" sz="2400" dirty="0">
                <a:solidFill>
                  <a:srgbClr val="FF0000"/>
                </a:solidFill>
              </a:rPr>
              <a:t> </a:t>
            </a:r>
            <a:r>
              <a:rPr lang="en-US" sz="2400" dirty="0" err="1">
                <a:solidFill>
                  <a:srgbClr val="FF0000"/>
                </a:solidFill>
              </a:rPr>
              <a:t>fattigdom</a:t>
            </a:r>
            <a:r>
              <a:rPr lang="en-US" sz="2400" dirty="0"/>
              <a:t> og </a:t>
            </a:r>
            <a:r>
              <a:rPr lang="en-US" sz="2400" dirty="0" err="1">
                <a:solidFill>
                  <a:srgbClr val="BF9000"/>
                </a:solidFill>
              </a:rPr>
              <a:t>sult</a:t>
            </a:r>
            <a:r>
              <a:rPr lang="en-US" sz="2400" dirty="0">
                <a:solidFill>
                  <a:srgbClr val="BF9000"/>
                </a:solidFill>
              </a:rPr>
              <a:t> </a:t>
            </a:r>
            <a:r>
              <a:rPr lang="en-US" sz="2400" dirty="0" err="1">
                <a:solidFill>
                  <a:srgbClr val="BF9000"/>
                </a:solidFill>
              </a:rPr>
              <a:t>i</a:t>
            </a:r>
            <a:r>
              <a:rPr lang="en-US" sz="2400" dirty="0">
                <a:solidFill>
                  <a:srgbClr val="BF9000"/>
                </a:solidFill>
              </a:rPr>
              <a:t> </a:t>
            </a:r>
            <a:r>
              <a:rPr lang="en-US" sz="2400" dirty="0" err="1">
                <a:solidFill>
                  <a:srgbClr val="BF9000"/>
                </a:solidFill>
              </a:rPr>
              <a:t>verden</a:t>
            </a:r>
            <a:r>
              <a:rPr lang="en-US" sz="2400" dirty="0"/>
              <a:t>, </a:t>
            </a:r>
            <a:r>
              <a:rPr lang="en-US" sz="2400" dirty="0" err="1">
                <a:solidFill>
                  <a:srgbClr val="FF0066"/>
                </a:solidFill>
              </a:rPr>
              <a:t>reducere</a:t>
            </a:r>
            <a:r>
              <a:rPr lang="en-US" sz="2400" dirty="0">
                <a:solidFill>
                  <a:srgbClr val="FF0066"/>
                </a:solidFill>
              </a:rPr>
              <a:t> </a:t>
            </a:r>
            <a:r>
              <a:rPr lang="en-US" sz="2400" dirty="0" err="1">
                <a:solidFill>
                  <a:srgbClr val="FF0066"/>
                </a:solidFill>
              </a:rPr>
              <a:t>uligheder</a:t>
            </a:r>
            <a:r>
              <a:rPr lang="en-US" sz="2400" dirty="0"/>
              <a:t>, </a:t>
            </a:r>
            <a:r>
              <a:rPr lang="en-US" sz="2400" dirty="0" err="1"/>
              <a:t>sikre</a:t>
            </a:r>
            <a:r>
              <a:rPr lang="en-US" sz="2400" dirty="0"/>
              <a:t> </a:t>
            </a:r>
            <a:r>
              <a:rPr lang="en-US" sz="2400" dirty="0">
                <a:solidFill>
                  <a:srgbClr val="C00000"/>
                </a:solidFill>
              </a:rPr>
              <a:t>god </a:t>
            </a:r>
            <a:r>
              <a:rPr lang="en-US" sz="2400" dirty="0" err="1">
                <a:solidFill>
                  <a:srgbClr val="C00000"/>
                </a:solidFill>
              </a:rPr>
              <a:t>uddannelse</a:t>
            </a:r>
            <a:r>
              <a:rPr lang="en-US" sz="2400" dirty="0"/>
              <a:t> og </a:t>
            </a:r>
            <a:r>
              <a:rPr lang="en-US" sz="2400" dirty="0" err="1">
                <a:solidFill>
                  <a:srgbClr val="00B050"/>
                </a:solidFill>
              </a:rPr>
              <a:t>bedre</a:t>
            </a:r>
            <a:r>
              <a:rPr lang="en-US" sz="2400" dirty="0">
                <a:solidFill>
                  <a:srgbClr val="00B050"/>
                </a:solidFill>
              </a:rPr>
              <a:t> </a:t>
            </a:r>
            <a:r>
              <a:rPr lang="en-US" sz="2400" dirty="0" err="1">
                <a:solidFill>
                  <a:srgbClr val="00B050"/>
                </a:solidFill>
              </a:rPr>
              <a:t>sundhed</a:t>
            </a:r>
            <a:r>
              <a:rPr lang="en-US" sz="2400" dirty="0">
                <a:solidFill>
                  <a:srgbClr val="00B050"/>
                </a:solidFill>
              </a:rPr>
              <a:t> </a:t>
            </a:r>
            <a:r>
              <a:rPr lang="en-US" sz="2400" dirty="0" err="1"/>
              <a:t>til</a:t>
            </a:r>
            <a:r>
              <a:rPr lang="en-US" sz="2400" dirty="0"/>
              <a:t> </a:t>
            </a:r>
            <a:r>
              <a:rPr lang="en-US" sz="2400" dirty="0" err="1"/>
              <a:t>alle</a:t>
            </a:r>
            <a:r>
              <a:rPr lang="en-US" sz="2400" dirty="0"/>
              <a:t>, </a:t>
            </a:r>
            <a:r>
              <a:rPr lang="en-US" sz="2400" dirty="0" err="1">
                <a:solidFill>
                  <a:srgbClr val="990000"/>
                </a:solidFill>
              </a:rPr>
              <a:t>anstændige</a:t>
            </a:r>
            <a:r>
              <a:rPr lang="en-US" sz="2400" dirty="0">
                <a:solidFill>
                  <a:srgbClr val="990000"/>
                </a:solidFill>
              </a:rPr>
              <a:t> jobs </a:t>
            </a:r>
            <a:r>
              <a:rPr lang="en-US" sz="2400" dirty="0"/>
              <a:t>og mere </a:t>
            </a:r>
            <a:r>
              <a:rPr lang="en-US" sz="2400" dirty="0" err="1">
                <a:solidFill>
                  <a:srgbClr val="990000"/>
                </a:solidFill>
              </a:rPr>
              <a:t>bæredygtig</a:t>
            </a:r>
            <a:r>
              <a:rPr lang="en-US" sz="2400" dirty="0">
                <a:solidFill>
                  <a:srgbClr val="990000"/>
                </a:solidFill>
              </a:rPr>
              <a:t> </a:t>
            </a:r>
            <a:r>
              <a:rPr lang="en-US" sz="2400" dirty="0" err="1">
                <a:solidFill>
                  <a:srgbClr val="990000"/>
                </a:solidFill>
              </a:rPr>
              <a:t>økonomisk</a:t>
            </a:r>
            <a:r>
              <a:rPr lang="en-US" sz="2400" dirty="0">
                <a:solidFill>
                  <a:srgbClr val="990000"/>
                </a:solidFill>
              </a:rPr>
              <a:t> </a:t>
            </a:r>
            <a:r>
              <a:rPr lang="en-US" sz="2400" dirty="0" err="1">
                <a:solidFill>
                  <a:srgbClr val="990000"/>
                </a:solidFill>
              </a:rPr>
              <a:t>vækst</a:t>
            </a:r>
            <a:r>
              <a:rPr lang="en-US" sz="2400" dirty="0"/>
              <a:t>. De </a:t>
            </a:r>
            <a:r>
              <a:rPr lang="en-US" sz="2400" dirty="0" err="1"/>
              <a:t>fokuserer</a:t>
            </a:r>
            <a:r>
              <a:rPr lang="en-US" sz="2400" dirty="0"/>
              <a:t> </a:t>
            </a:r>
            <a:r>
              <a:rPr lang="en-US" sz="2400" dirty="0" err="1"/>
              <a:t>ligeledes</a:t>
            </a:r>
            <a:r>
              <a:rPr lang="en-US" sz="2400" dirty="0"/>
              <a:t> </a:t>
            </a:r>
            <a:r>
              <a:rPr lang="en-US" sz="2400" dirty="0" err="1"/>
              <a:t>på</a:t>
            </a:r>
            <a:r>
              <a:rPr lang="en-US" sz="2400" dirty="0"/>
              <a:t> at </a:t>
            </a:r>
            <a:r>
              <a:rPr lang="en-US" sz="2400" dirty="0" err="1">
                <a:solidFill>
                  <a:srgbClr val="0070C0"/>
                </a:solidFill>
              </a:rPr>
              <a:t>fremme</a:t>
            </a:r>
            <a:r>
              <a:rPr lang="en-US" sz="2400" dirty="0">
                <a:solidFill>
                  <a:srgbClr val="0070C0"/>
                </a:solidFill>
              </a:rPr>
              <a:t> </a:t>
            </a:r>
            <a:r>
              <a:rPr lang="en-US" sz="2400" dirty="0" err="1">
                <a:solidFill>
                  <a:srgbClr val="0070C0"/>
                </a:solidFill>
              </a:rPr>
              <a:t>fred</a:t>
            </a:r>
            <a:r>
              <a:rPr lang="en-US" sz="2400" dirty="0">
                <a:solidFill>
                  <a:srgbClr val="0070C0"/>
                </a:solidFill>
              </a:rPr>
              <a:t> og </a:t>
            </a:r>
            <a:r>
              <a:rPr lang="en-US" sz="2400" dirty="0" err="1">
                <a:solidFill>
                  <a:srgbClr val="0070C0"/>
                </a:solidFill>
              </a:rPr>
              <a:t>sikkerhed</a:t>
            </a:r>
            <a:r>
              <a:rPr lang="en-US" sz="2400" dirty="0">
                <a:solidFill>
                  <a:srgbClr val="0070C0"/>
                </a:solidFill>
              </a:rPr>
              <a:t> og </a:t>
            </a:r>
            <a:r>
              <a:rPr lang="en-US" sz="2400" dirty="0" err="1">
                <a:solidFill>
                  <a:srgbClr val="0070C0"/>
                </a:solidFill>
              </a:rPr>
              <a:t>stærke</a:t>
            </a:r>
            <a:r>
              <a:rPr lang="en-US" sz="2400" dirty="0">
                <a:solidFill>
                  <a:srgbClr val="0070C0"/>
                </a:solidFill>
              </a:rPr>
              <a:t> </a:t>
            </a:r>
            <a:r>
              <a:rPr lang="en-US" sz="2400" dirty="0" err="1">
                <a:solidFill>
                  <a:srgbClr val="0070C0"/>
                </a:solidFill>
              </a:rPr>
              <a:t>institutioner</a:t>
            </a:r>
            <a:r>
              <a:rPr lang="en-US" sz="2400" dirty="0"/>
              <a:t>, og </a:t>
            </a:r>
            <a:r>
              <a:rPr lang="en-US" sz="2400" dirty="0" err="1"/>
              <a:t>på</a:t>
            </a:r>
            <a:r>
              <a:rPr lang="en-US" sz="2400" dirty="0"/>
              <a:t> at </a:t>
            </a:r>
            <a:r>
              <a:rPr lang="en-US" sz="2400" dirty="0" err="1">
                <a:solidFill>
                  <a:srgbClr val="0000CC"/>
                </a:solidFill>
              </a:rPr>
              <a:t>styrke</a:t>
            </a:r>
            <a:r>
              <a:rPr lang="en-US" sz="2400" dirty="0">
                <a:solidFill>
                  <a:srgbClr val="0000CC"/>
                </a:solidFill>
              </a:rPr>
              <a:t> </a:t>
            </a:r>
            <a:r>
              <a:rPr lang="en-US" sz="2400" dirty="0" err="1">
                <a:solidFill>
                  <a:srgbClr val="0000CC"/>
                </a:solidFill>
              </a:rPr>
              <a:t>internationale</a:t>
            </a:r>
            <a:r>
              <a:rPr lang="en-US" sz="2400" dirty="0">
                <a:solidFill>
                  <a:srgbClr val="0000CC"/>
                </a:solidFill>
              </a:rPr>
              <a:t> </a:t>
            </a:r>
            <a:r>
              <a:rPr lang="en-US" sz="2400" dirty="0" err="1">
                <a:solidFill>
                  <a:srgbClr val="0000CC"/>
                </a:solidFill>
              </a:rPr>
              <a:t>partnerskaber</a:t>
            </a:r>
            <a:r>
              <a:rPr lang="en-US" sz="2400" dirty="0"/>
              <a:t>.”</a:t>
            </a:r>
            <a:endParaRPr sz="2400" dirty="0"/>
          </a:p>
        </p:txBody>
      </p:sp>
      <p:pic>
        <p:nvPicPr>
          <p:cNvPr id="15" name="Google Shape;187;p23" descr="Image result for sdgs"/>
          <p:cNvPicPr preferRelativeResize="0"/>
          <p:nvPr/>
        </p:nvPicPr>
        <p:blipFill rotWithShape="1">
          <a:blip r:embed="rId4">
            <a:alphaModFix/>
          </a:blip>
          <a:srcRect l="1" r="-420"/>
          <a:stretch/>
        </p:blipFill>
        <p:spPr>
          <a:xfrm>
            <a:off x="8122834" y="415699"/>
            <a:ext cx="4640666" cy="4621238"/>
          </a:xfrm>
          <a:prstGeom prst="rect">
            <a:avLst/>
          </a:prstGeom>
          <a:noFill/>
          <a:ln>
            <a:noFill/>
          </a:ln>
        </p:spPr>
      </p:pic>
    </p:spTree>
    <p:extLst>
      <p:ext uri="{BB962C8B-B14F-4D97-AF65-F5344CB8AC3E}">
        <p14:creationId xmlns:p14="http://schemas.microsoft.com/office/powerpoint/2010/main" val="360131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10" name="Google Shape;195;p24"/>
          <p:cNvSpPr txBox="1">
            <a:spLocks noGrp="1"/>
          </p:cNvSpPr>
          <p:nvPr>
            <p:ph type="title"/>
          </p:nvPr>
        </p:nvSpPr>
        <p:spPr>
          <a:xfrm>
            <a:off x="785446" y="236660"/>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a:solidFill>
                  <a:srgbClr val="012A60"/>
                </a:solidFill>
                <a:latin typeface="Arial"/>
                <a:ea typeface="Arial"/>
                <a:cs typeface="Arial"/>
                <a:sym typeface="Arial"/>
              </a:rPr>
              <a:t>Fra ‘2015-målene’ </a:t>
            </a:r>
            <a:r>
              <a:rPr lang="en-US" dirty="0" err="1">
                <a:solidFill>
                  <a:srgbClr val="012A60"/>
                </a:solidFill>
                <a:latin typeface="Arial"/>
                <a:ea typeface="Arial"/>
                <a:cs typeface="Arial"/>
                <a:sym typeface="Arial"/>
              </a:rPr>
              <a:t>til</a:t>
            </a:r>
            <a:r>
              <a:rPr lang="en-US" dirty="0">
                <a:solidFill>
                  <a:srgbClr val="012A60"/>
                </a:solidFill>
                <a:latin typeface="Arial"/>
                <a:ea typeface="Arial"/>
                <a:cs typeface="Arial"/>
                <a:sym typeface="Arial"/>
              </a:rPr>
              <a:t> ‘</a:t>
            </a:r>
            <a:r>
              <a:rPr lang="en-US" dirty="0" err="1">
                <a:solidFill>
                  <a:srgbClr val="012A60"/>
                </a:solidFill>
                <a:latin typeface="Arial"/>
                <a:ea typeface="Arial"/>
                <a:cs typeface="Arial"/>
                <a:sym typeface="Arial"/>
              </a:rPr>
              <a:t>verdensmålene</a:t>
            </a:r>
            <a:r>
              <a:rPr lang="en-US" dirty="0">
                <a:solidFill>
                  <a:srgbClr val="012A60"/>
                </a:solidFill>
                <a:latin typeface="Arial"/>
                <a:ea typeface="Arial"/>
                <a:cs typeface="Arial"/>
                <a:sym typeface="Arial"/>
              </a:rPr>
              <a:t>’</a:t>
            </a:r>
            <a:endParaRPr dirty="0"/>
          </a:p>
        </p:txBody>
      </p:sp>
      <p:sp>
        <p:nvSpPr>
          <p:cNvPr id="11" name="Google Shape;196;p24"/>
          <p:cNvSpPr txBox="1">
            <a:spLocks noGrp="1"/>
          </p:cNvSpPr>
          <p:nvPr>
            <p:ph type="body" idx="1"/>
          </p:nvPr>
        </p:nvSpPr>
        <p:spPr>
          <a:xfrm>
            <a:off x="785446" y="1983861"/>
            <a:ext cx="10515600" cy="374872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n-US" sz="3200">
                <a:latin typeface="Arial"/>
                <a:ea typeface="Arial"/>
                <a:cs typeface="Arial"/>
                <a:sym typeface="Arial"/>
              </a:rPr>
              <a:t>Hvad var 2015-målene?</a:t>
            </a:r>
            <a:endParaRPr/>
          </a:p>
          <a:p>
            <a:pPr marL="0" lvl="0" indent="0" algn="l" rtl="0">
              <a:lnSpc>
                <a:spcPct val="90000"/>
              </a:lnSpc>
              <a:spcBef>
                <a:spcPts val="1000"/>
              </a:spcBef>
              <a:spcAft>
                <a:spcPts val="0"/>
              </a:spcAft>
              <a:buClr>
                <a:schemeClr val="dk1"/>
              </a:buClr>
              <a:buSzPts val="3200"/>
              <a:buNone/>
            </a:pPr>
            <a:endParaRPr sz="3200">
              <a:latin typeface="Arial"/>
              <a:ea typeface="Arial"/>
              <a:cs typeface="Arial"/>
              <a:sym typeface="Arial"/>
            </a:endParaRPr>
          </a:p>
          <a:p>
            <a:pPr marL="228600" lvl="0" indent="-228600" algn="l" rtl="0">
              <a:lnSpc>
                <a:spcPct val="90000"/>
              </a:lnSpc>
              <a:spcBef>
                <a:spcPts val="1000"/>
              </a:spcBef>
              <a:spcAft>
                <a:spcPts val="0"/>
              </a:spcAft>
              <a:buClr>
                <a:schemeClr val="dk1"/>
              </a:buClr>
              <a:buSzPts val="3200"/>
              <a:buChar char="•"/>
            </a:pPr>
            <a:r>
              <a:rPr lang="en-US" sz="3200">
                <a:latin typeface="Arial"/>
                <a:ea typeface="Arial"/>
                <a:cs typeface="Arial"/>
                <a:sym typeface="Arial"/>
              </a:rPr>
              <a:t>De 17 verdensmål</a:t>
            </a:r>
            <a:endParaRPr/>
          </a:p>
          <a:p>
            <a:pPr marL="228600" lvl="0" indent="-228600" algn="l" rtl="0">
              <a:lnSpc>
                <a:spcPct val="90000"/>
              </a:lnSpc>
              <a:spcBef>
                <a:spcPts val="1000"/>
              </a:spcBef>
              <a:spcAft>
                <a:spcPts val="0"/>
              </a:spcAft>
              <a:buClr>
                <a:schemeClr val="dk1"/>
              </a:buClr>
              <a:buSzPts val="3200"/>
              <a:buChar char="•"/>
            </a:pPr>
            <a:r>
              <a:rPr lang="en-US" sz="3200">
                <a:latin typeface="Arial"/>
                <a:ea typeface="Arial"/>
                <a:cs typeface="Arial"/>
                <a:sym typeface="Arial"/>
              </a:rPr>
              <a:t>De 169 delmål</a:t>
            </a:r>
            <a:endParaRPr/>
          </a:p>
          <a:p>
            <a:pPr marL="228600" lvl="0" indent="-25400" algn="l" rtl="0">
              <a:lnSpc>
                <a:spcPct val="90000"/>
              </a:lnSpc>
              <a:spcBef>
                <a:spcPts val="1000"/>
              </a:spcBef>
              <a:spcAft>
                <a:spcPts val="0"/>
              </a:spcAft>
              <a:buClr>
                <a:schemeClr val="dk1"/>
              </a:buClr>
              <a:buSzPts val="3200"/>
              <a:buNone/>
            </a:pPr>
            <a:endParaRPr sz="3200">
              <a:latin typeface="Arial"/>
              <a:ea typeface="Arial"/>
              <a:cs typeface="Arial"/>
              <a:sym typeface="Arial"/>
            </a:endParaRPr>
          </a:p>
          <a:p>
            <a:pPr marL="228600" lvl="0" indent="-228600" algn="l" rtl="0">
              <a:lnSpc>
                <a:spcPct val="90000"/>
              </a:lnSpc>
              <a:spcBef>
                <a:spcPts val="1000"/>
              </a:spcBef>
              <a:spcAft>
                <a:spcPts val="0"/>
              </a:spcAft>
              <a:buClr>
                <a:schemeClr val="dk1"/>
              </a:buClr>
              <a:buSzPts val="3200"/>
              <a:buChar char="•"/>
            </a:pPr>
            <a:r>
              <a:rPr lang="en-US" sz="3200">
                <a:latin typeface="Arial"/>
                <a:ea typeface="Arial"/>
                <a:cs typeface="Arial"/>
                <a:sym typeface="Arial"/>
              </a:rPr>
              <a:t>Nåede vi de otte 2015-mål?</a:t>
            </a:r>
            <a:endParaRPr/>
          </a:p>
          <a:p>
            <a:pPr marL="228600" lvl="0" indent="-25400" algn="l" rtl="0">
              <a:lnSpc>
                <a:spcPct val="90000"/>
              </a:lnSpc>
              <a:spcBef>
                <a:spcPts val="1000"/>
              </a:spcBef>
              <a:spcAft>
                <a:spcPts val="0"/>
              </a:spcAft>
              <a:buClr>
                <a:schemeClr val="dk1"/>
              </a:buClr>
              <a:buSzPts val="3200"/>
              <a:buNone/>
            </a:pPr>
            <a:endParaRPr sz="3200">
              <a:latin typeface="Arial"/>
              <a:ea typeface="Arial"/>
              <a:cs typeface="Arial"/>
              <a:sym typeface="Arial"/>
            </a:endParaRPr>
          </a:p>
        </p:txBody>
      </p:sp>
      <p:pic>
        <p:nvPicPr>
          <p:cNvPr id="12" name="Google Shape;197;p24"/>
          <p:cNvPicPr preferRelativeResize="0"/>
          <p:nvPr/>
        </p:nvPicPr>
        <p:blipFill rotWithShape="1">
          <a:blip r:embed="rId4">
            <a:alphaModFix/>
          </a:blip>
          <a:srcRect/>
          <a:stretch/>
        </p:blipFill>
        <p:spPr>
          <a:xfrm>
            <a:off x="4702626" y="3200121"/>
            <a:ext cx="6742760" cy="377985"/>
          </a:xfrm>
          <a:prstGeom prst="rect">
            <a:avLst/>
          </a:prstGeom>
          <a:noFill/>
          <a:ln>
            <a:noFill/>
          </a:ln>
        </p:spPr>
      </p:pic>
      <p:pic>
        <p:nvPicPr>
          <p:cNvPr id="16" name="Google Shape;198;p24"/>
          <p:cNvPicPr preferRelativeResize="0"/>
          <p:nvPr/>
        </p:nvPicPr>
        <p:blipFill rotWithShape="1">
          <a:blip r:embed="rId5">
            <a:alphaModFix/>
          </a:blip>
          <a:srcRect/>
          <a:stretch/>
        </p:blipFill>
        <p:spPr>
          <a:xfrm>
            <a:off x="5784360" y="2052313"/>
            <a:ext cx="2999492" cy="390178"/>
          </a:xfrm>
          <a:prstGeom prst="rect">
            <a:avLst/>
          </a:prstGeom>
          <a:noFill/>
          <a:ln>
            <a:noFill/>
          </a:ln>
        </p:spPr>
      </p:pic>
      <p:pic>
        <p:nvPicPr>
          <p:cNvPr id="17" name="Billede 16"/>
          <p:cNvPicPr>
            <a:picLocks noChangeAspect="1"/>
          </p:cNvPicPr>
          <p:nvPr/>
        </p:nvPicPr>
        <p:blipFill rotWithShape="1">
          <a:blip r:embed="rId6">
            <a:extLst>
              <a:ext uri="{28A0092B-C50C-407E-A947-70E740481C1C}">
                <a14:useLocalDpi xmlns:a14="http://schemas.microsoft.com/office/drawing/2010/main" val="0"/>
              </a:ext>
            </a:extLst>
          </a:blip>
          <a:srcRect l="50246" t="41684" r="36486" b="38258"/>
          <a:stretch/>
        </p:blipFill>
        <p:spPr>
          <a:xfrm>
            <a:off x="8282353" y="3200121"/>
            <a:ext cx="378070" cy="369968"/>
          </a:xfrm>
          <a:prstGeom prst="rect">
            <a:avLst/>
          </a:prstGeom>
        </p:spPr>
      </p:pic>
    </p:spTree>
    <p:extLst>
      <p:ext uri="{BB962C8B-B14F-4D97-AF65-F5344CB8AC3E}">
        <p14:creationId xmlns:p14="http://schemas.microsoft.com/office/powerpoint/2010/main" val="38492366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13" name="Google Shape;204;p25"/>
          <p:cNvSpPr txBox="1">
            <a:spLocks noGrp="1"/>
          </p:cNvSpPr>
          <p:nvPr>
            <p:ph type="title"/>
          </p:nvPr>
        </p:nvSpPr>
        <p:spPr>
          <a:xfrm>
            <a:off x="838200" y="365125"/>
            <a:ext cx="10334110" cy="114197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12A60"/>
              </a:buClr>
              <a:buSzPts val="4400"/>
              <a:buFont typeface="Arial"/>
              <a:buNone/>
            </a:pPr>
            <a:r>
              <a:rPr lang="en-US" dirty="0" err="1">
                <a:solidFill>
                  <a:srgbClr val="012A60"/>
                </a:solidFill>
                <a:latin typeface="Arial"/>
                <a:ea typeface="Arial"/>
                <a:cs typeface="Arial"/>
                <a:sym typeface="Arial"/>
              </a:rPr>
              <a:t>Nåede</a:t>
            </a:r>
            <a:r>
              <a:rPr lang="en-US" dirty="0">
                <a:solidFill>
                  <a:srgbClr val="012A60"/>
                </a:solidFill>
                <a:latin typeface="Arial"/>
                <a:ea typeface="Arial"/>
                <a:cs typeface="Arial"/>
                <a:sym typeface="Arial"/>
              </a:rPr>
              <a:t> vi ‘2015-målene’?</a:t>
            </a:r>
            <a:endParaRPr dirty="0"/>
          </a:p>
        </p:txBody>
      </p:sp>
      <p:sp>
        <p:nvSpPr>
          <p:cNvPr id="14" name="Google Shape;205;p25"/>
          <p:cNvSpPr txBox="1">
            <a:spLocks noGrp="1"/>
          </p:cNvSpPr>
          <p:nvPr>
            <p:ph type="body" idx="1"/>
          </p:nvPr>
        </p:nvSpPr>
        <p:spPr>
          <a:xfrm>
            <a:off x="838200" y="1825626"/>
            <a:ext cx="10334108" cy="3748698"/>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2800"/>
              <a:buNone/>
            </a:pPr>
            <a:r>
              <a:rPr lang="en-US" sz="2400" dirty="0" err="1"/>
              <a:t>Siden</a:t>
            </a:r>
            <a:r>
              <a:rPr lang="en-US" sz="2400" dirty="0"/>
              <a:t> 1990… </a:t>
            </a:r>
            <a:endParaRPr sz="2400" dirty="0"/>
          </a:p>
          <a:p>
            <a:pPr marL="228600" lvl="0" indent="-228600" algn="l" rtl="0">
              <a:lnSpc>
                <a:spcPct val="80000"/>
              </a:lnSpc>
              <a:spcBef>
                <a:spcPts val="1000"/>
              </a:spcBef>
              <a:spcAft>
                <a:spcPts val="0"/>
              </a:spcAft>
              <a:buClr>
                <a:schemeClr val="dk1"/>
              </a:buClr>
              <a:buSzPts val="2800"/>
              <a:buChar char="•"/>
            </a:pPr>
            <a:r>
              <a:rPr lang="en-US" sz="2400" dirty="0" err="1"/>
              <a:t>Verdens</a:t>
            </a:r>
            <a:r>
              <a:rPr lang="en-US" sz="2400" dirty="0"/>
              <a:t> </a:t>
            </a:r>
            <a:r>
              <a:rPr lang="en-US" sz="2400" dirty="0" err="1"/>
              <a:t>fattigdom</a:t>
            </a:r>
            <a:r>
              <a:rPr lang="en-US" sz="2400" dirty="0"/>
              <a:t> </a:t>
            </a:r>
            <a:r>
              <a:rPr lang="en-US" sz="2400" dirty="0" err="1"/>
              <a:t>er</a:t>
            </a:r>
            <a:r>
              <a:rPr lang="en-US" sz="2400" dirty="0"/>
              <a:t> </a:t>
            </a:r>
            <a:r>
              <a:rPr lang="en-US" sz="2400" dirty="0" err="1"/>
              <a:t>faldet</a:t>
            </a:r>
            <a:r>
              <a:rPr lang="en-US" sz="2400" dirty="0"/>
              <a:t> med </a:t>
            </a:r>
            <a:r>
              <a:rPr lang="en-US" sz="2400" dirty="0" err="1"/>
              <a:t>næsten</a:t>
            </a:r>
            <a:r>
              <a:rPr lang="en-US" sz="2400" dirty="0"/>
              <a:t> </a:t>
            </a:r>
            <a:r>
              <a:rPr lang="en-US" sz="2400" b="1" dirty="0"/>
              <a:t>75%</a:t>
            </a:r>
            <a:endParaRPr sz="2400" dirty="0"/>
          </a:p>
          <a:p>
            <a:pPr marL="228600" lvl="0" indent="-228600" algn="l" rtl="0">
              <a:lnSpc>
                <a:spcPct val="80000"/>
              </a:lnSpc>
              <a:spcBef>
                <a:spcPts val="1000"/>
              </a:spcBef>
              <a:spcAft>
                <a:spcPts val="0"/>
              </a:spcAft>
              <a:buClr>
                <a:schemeClr val="dk1"/>
              </a:buClr>
              <a:buSzPts val="2800"/>
              <a:buChar char="•"/>
            </a:pPr>
            <a:r>
              <a:rPr lang="en-US" sz="2400" b="1" dirty="0"/>
              <a:t>9/10</a:t>
            </a:r>
            <a:r>
              <a:rPr lang="en-US" sz="2400" dirty="0"/>
              <a:t> </a:t>
            </a:r>
            <a:r>
              <a:rPr lang="en-US" sz="2400" dirty="0" err="1"/>
              <a:t>børn</a:t>
            </a:r>
            <a:r>
              <a:rPr lang="en-US" sz="2400" dirty="0"/>
              <a:t> </a:t>
            </a:r>
            <a:r>
              <a:rPr lang="en-US" sz="2400" dirty="0" err="1"/>
              <a:t>i</a:t>
            </a:r>
            <a:r>
              <a:rPr lang="en-US" sz="2400" dirty="0"/>
              <a:t> </a:t>
            </a:r>
            <a:r>
              <a:rPr lang="en-US" sz="2400" dirty="0" err="1"/>
              <a:t>udviklingslandene</a:t>
            </a:r>
            <a:r>
              <a:rPr lang="en-US" sz="2400" dirty="0"/>
              <a:t> </a:t>
            </a:r>
            <a:r>
              <a:rPr lang="en-US" sz="2400" dirty="0" err="1"/>
              <a:t>indskrives</a:t>
            </a:r>
            <a:r>
              <a:rPr lang="en-US" sz="2400" dirty="0"/>
              <a:t> </a:t>
            </a:r>
            <a:r>
              <a:rPr lang="en-US" sz="2400" dirty="0" err="1"/>
              <a:t>i</a:t>
            </a:r>
            <a:r>
              <a:rPr lang="en-US" sz="2400" dirty="0"/>
              <a:t> dag </a:t>
            </a:r>
            <a:r>
              <a:rPr lang="en-US" sz="2400" dirty="0" err="1"/>
              <a:t>i</a:t>
            </a:r>
            <a:r>
              <a:rPr lang="en-US" sz="2400" dirty="0"/>
              <a:t> </a:t>
            </a:r>
            <a:r>
              <a:rPr lang="en-US" sz="2400" dirty="0" err="1"/>
              <a:t>skole</a:t>
            </a:r>
            <a:r>
              <a:rPr lang="en-US" sz="2400" dirty="0"/>
              <a:t>, </a:t>
            </a:r>
            <a:endParaRPr sz="2400" dirty="0"/>
          </a:p>
          <a:p>
            <a:pPr marL="228600" lvl="0" indent="-228600" algn="l" rtl="0">
              <a:lnSpc>
                <a:spcPct val="80000"/>
              </a:lnSpc>
              <a:spcBef>
                <a:spcPts val="1000"/>
              </a:spcBef>
              <a:spcAft>
                <a:spcPts val="0"/>
              </a:spcAft>
              <a:buClr>
                <a:schemeClr val="dk1"/>
              </a:buClr>
              <a:buSzPts val="2800"/>
              <a:buChar char="•"/>
            </a:pPr>
            <a:r>
              <a:rPr lang="en-US" sz="2400" dirty="0" err="1"/>
              <a:t>Antallet</a:t>
            </a:r>
            <a:r>
              <a:rPr lang="en-US" sz="2400" dirty="0"/>
              <a:t> </a:t>
            </a:r>
            <a:r>
              <a:rPr lang="en-US" sz="2400" dirty="0" err="1"/>
              <a:t>af</a:t>
            </a:r>
            <a:r>
              <a:rPr lang="en-US" sz="2400" dirty="0"/>
              <a:t> </a:t>
            </a:r>
            <a:r>
              <a:rPr lang="en-US" sz="2400" dirty="0" err="1"/>
              <a:t>børn</a:t>
            </a:r>
            <a:r>
              <a:rPr lang="en-US" sz="2400" dirty="0"/>
              <a:t> der </a:t>
            </a:r>
            <a:r>
              <a:rPr lang="en-US" sz="2400" dirty="0" err="1"/>
              <a:t>overlever</a:t>
            </a:r>
            <a:r>
              <a:rPr lang="en-US" sz="2400" dirty="0"/>
              <a:t> </a:t>
            </a:r>
            <a:r>
              <a:rPr lang="en-US" sz="2400" dirty="0" err="1"/>
              <a:t>deres</a:t>
            </a:r>
            <a:r>
              <a:rPr lang="en-US" sz="2400" dirty="0"/>
              <a:t> 5-års </a:t>
            </a:r>
            <a:r>
              <a:rPr lang="en-US" sz="2400" dirty="0" err="1"/>
              <a:t>fødselsdag</a:t>
            </a:r>
            <a:r>
              <a:rPr lang="en-US" sz="2400" dirty="0"/>
              <a:t> </a:t>
            </a:r>
            <a:r>
              <a:rPr lang="en-US" sz="2400" dirty="0" err="1"/>
              <a:t>er</a:t>
            </a:r>
            <a:r>
              <a:rPr lang="en-US" sz="2400" dirty="0"/>
              <a:t> </a:t>
            </a:r>
            <a:r>
              <a:rPr lang="en-US" sz="2400" b="1" dirty="0" err="1"/>
              <a:t>fordoblet</a:t>
            </a:r>
            <a:r>
              <a:rPr lang="en-US" sz="2400" b="1" dirty="0"/>
              <a:t>!</a:t>
            </a:r>
            <a:endParaRPr sz="2400" dirty="0"/>
          </a:p>
          <a:p>
            <a:pPr marL="228600" lvl="0" indent="-228600" algn="l" rtl="0">
              <a:lnSpc>
                <a:spcPct val="80000"/>
              </a:lnSpc>
              <a:spcBef>
                <a:spcPts val="1000"/>
              </a:spcBef>
              <a:spcAft>
                <a:spcPts val="0"/>
              </a:spcAft>
              <a:buClr>
                <a:schemeClr val="dk1"/>
              </a:buClr>
              <a:buSzPts val="2800"/>
              <a:buChar char="•"/>
            </a:pPr>
            <a:r>
              <a:rPr lang="en-US" sz="2400" dirty="0" err="1"/>
              <a:t>Antallet</a:t>
            </a:r>
            <a:r>
              <a:rPr lang="en-US" sz="2400" dirty="0"/>
              <a:t> </a:t>
            </a:r>
            <a:r>
              <a:rPr lang="en-US" sz="2400" dirty="0" err="1"/>
              <a:t>af</a:t>
            </a:r>
            <a:r>
              <a:rPr lang="en-US" sz="2400" dirty="0"/>
              <a:t> </a:t>
            </a:r>
            <a:r>
              <a:rPr lang="en-US" sz="2400" dirty="0" err="1"/>
              <a:t>kvinder</a:t>
            </a:r>
            <a:r>
              <a:rPr lang="en-US" sz="2400" dirty="0"/>
              <a:t> der </a:t>
            </a:r>
            <a:r>
              <a:rPr lang="en-US" sz="2400" dirty="0" err="1"/>
              <a:t>dør</a:t>
            </a:r>
            <a:r>
              <a:rPr lang="en-US" sz="2400" dirty="0"/>
              <a:t> </a:t>
            </a:r>
            <a:r>
              <a:rPr lang="en-US" sz="2400" dirty="0" err="1"/>
              <a:t>i</a:t>
            </a:r>
            <a:r>
              <a:rPr lang="en-US" sz="2400" dirty="0"/>
              <a:t> </a:t>
            </a:r>
            <a:r>
              <a:rPr lang="en-US" sz="2400" dirty="0" err="1"/>
              <a:t>forbindelse</a:t>
            </a:r>
            <a:r>
              <a:rPr lang="en-US" sz="2400" dirty="0"/>
              <a:t> med </a:t>
            </a:r>
            <a:r>
              <a:rPr lang="en-US" sz="2400" dirty="0" err="1"/>
              <a:t>graviditet</a:t>
            </a:r>
            <a:r>
              <a:rPr lang="en-US" sz="2400" dirty="0"/>
              <a:t> </a:t>
            </a:r>
            <a:r>
              <a:rPr lang="en-US" sz="2400" dirty="0" err="1"/>
              <a:t>eller</a:t>
            </a:r>
            <a:r>
              <a:rPr lang="en-US" sz="2400" dirty="0"/>
              <a:t> </a:t>
            </a:r>
            <a:r>
              <a:rPr lang="en-US" sz="2400" dirty="0" err="1"/>
              <a:t>fødsel</a:t>
            </a:r>
            <a:r>
              <a:rPr lang="en-US" sz="2400" dirty="0"/>
              <a:t> </a:t>
            </a:r>
            <a:r>
              <a:rPr lang="en-US" sz="2400" dirty="0" err="1"/>
              <a:t>er</a:t>
            </a:r>
            <a:r>
              <a:rPr lang="en-US" sz="2400" dirty="0"/>
              <a:t> </a:t>
            </a:r>
            <a:r>
              <a:rPr lang="en-US" sz="2400" dirty="0" err="1"/>
              <a:t>næsten</a:t>
            </a:r>
            <a:r>
              <a:rPr lang="en-US" sz="2400" dirty="0"/>
              <a:t> </a:t>
            </a:r>
            <a:r>
              <a:rPr lang="en-US" sz="2400" b="1" dirty="0" err="1"/>
              <a:t>halveret</a:t>
            </a:r>
            <a:r>
              <a:rPr lang="en-US" sz="2400" dirty="0"/>
              <a:t>!</a:t>
            </a:r>
            <a:endParaRPr sz="2400" dirty="0"/>
          </a:p>
          <a:p>
            <a:pPr marL="228600" lvl="0" indent="-228600" algn="l" rtl="0">
              <a:lnSpc>
                <a:spcPct val="80000"/>
              </a:lnSpc>
              <a:spcBef>
                <a:spcPts val="1000"/>
              </a:spcBef>
              <a:spcAft>
                <a:spcPts val="0"/>
              </a:spcAft>
              <a:buClr>
                <a:schemeClr val="dk1"/>
              </a:buClr>
              <a:buSzPts val="2800"/>
              <a:buChar char="•"/>
            </a:pPr>
            <a:r>
              <a:rPr lang="en-US" sz="2400" b="1" dirty="0"/>
              <a:t>2 </a:t>
            </a:r>
            <a:r>
              <a:rPr lang="en-US" sz="2400" b="1" dirty="0" err="1"/>
              <a:t>milliarder</a:t>
            </a:r>
            <a:r>
              <a:rPr lang="en-US" sz="2400" b="1" dirty="0"/>
              <a:t> </a:t>
            </a:r>
            <a:r>
              <a:rPr lang="en-US" sz="2400" dirty="0" err="1"/>
              <a:t>mennesker</a:t>
            </a:r>
            <a:r>
              <a:rPr lang="en-US" sz="2400" dirty="0"/>
              <a:t> </a:t>
            </a:r>
            <a:r>
              <a:rPr lang="en-US" sz="2400" dirty="0" err="1"/>
              <a:t>har</a:t>
            </a:r>
            <a:r>
              <a:rPr lang="en-US" sz="2400" dirty="0"/>
              <a:t> </a:t>
            </a:r>
            <a:r>
              <a:rPr lang="en-US" sz="2400" dirty="0" err="1"/>
              <a:t>fået</a:t>
            </a:r>
            <a:r>
              <a:rPr lang="en-US" sz="2400" dirty="0"/>
              <a:t> </a:t>
            </a:r>
            <a:r>
              <a:rPr lang="en-US" sz="2400" dirty="0" err="1"/>
              <a:t>adgang</a:t>
            </a:r>
            <a:r>
              <a:rPr lang="en-US" sz="2400" dirty="0"/>
              <a:t> </a:t>
            </a:r>
            <a:r>
              <a:rPr lang="en-US" sz="2400" dirty="0" err="1"/>
              <a:t>til</a:t>
            </a:r>
            <a:r>
              <a:rPr lang="en-US" sz="2400" dirty="0"/>
              <a:t> </a:t>
            </a:r>
            <a:r>
              <a:rPr lang="en-US" sz="2400" dirty="0" err="1"/>
              <a:t>bedre</a:t>
            </a:r>
            <a:r>
              <a:rPr lang="en-US" sz="2400" dirty="0"/>
              <a:t> </a:t>
            </a:r>
            <a:r>
              <a:rPr lang="en-US" sz="2400" dirty="0" err="1"/>
              <a:t>drikkevand</a:t>
            </a:r>
            <a:endParaRPr sz="2400" dirty="0"/>
          </a:p>
          <a:p>
            <a:pPr marL="228600" lvl="0" indent="-228600" algn="l" rtl="0">
              <a:lnSpc>
                <a:spcPct val="80000"/>
              </a:lnSpc>
              <a:spcBef>
                <a:spcPts val="1000"/>
              </a:spcBef>
              <a:spcAft>
                <a:spcPts val="0"/>
              </a:spcAft>
              <a:buClr>
                <a:schemeClr val="dk1"/>
              </a:buClr>
              <a:buSzPts val="2800"/>
              <a:buChar char="•"/>
            </a:pPr>
            <a:r>
              <a:rPr lang="en-US" sz="2400" b="1" dirty="0" err="1"/>
              <a:t>Millioner</a:t>
            </a:r>
            <a:r>
              <a:rPr lang="en-US" sz="2400" b="1" dirty="0"/>
              <a:t> </a:t>
            </a:r>
            <a:r>
              <a:rPr lang="en-US" sz="2400" b="1" dirty="0" err="1"/>
              <a:t>af</a:t>
            </a:r>
            <a:r>
              <a:rPr lang="en-US" sz="2400" b="1" dirty="0"/>
              <a:t> liv </a:t>
            </a:r>
            <a:r>
              <a:rPr lang="en-US" sz="2400" dirty="0" err="1"/>
              <a:t>er</a:t>
            </a:r>
            <a:r>
              <a:rPr lang="en-US" sz="2400" dirty="0"/>
              <a:t> </a:t>
            </a:r>
            <a:r>
              <a:rPr lang="en-US" sz="2400" dirty="0" err="1"/>
              <a:t>blevet</a:t>
            </a:r>
            <a:r>
              <a:rPr lang="en-US" sz="2400" dirty="0"/>
              <a:t> </a:t>
            </a:r>
            <a:r>
              <a:rPr lang="en-US" sz="2400" dirty="0" err="1"/>
              <a:t>reddet</a:t>
            </a:r>
            <a:r>
              <a:rPr lang="en-US" sz="2400" dirty="0"/>
              <a:t> </a:t>
            </a:r>
            <a:r>
              <a:rPr lang="en-US" sz="2400" dirty="0" err="1"/>
              <a:t>pga</a:t>
            </a:r>
            <a:r>
              <a:rPr lang="en-US" sz="2400" dirty="0"/>
              <a:t>. </a:t>
            </a:r>
            <a:r>
              <a:rPr lang="en-US" sz="2400" dirty="0" err="1"/>
              <a:t>bedre</a:t>
            </a:r>
            <a:r>
              <a:rPr lang="en-US" sz="2400" dirty="0"/>
              <a:t> </a:t>
            </a:r>
            <a:r>
              <a:rPr lang="en-US" sz="2400" dirty="0" err="1"/>
              <a:t>forebyggelse</a:t>
            </a:r>
            <a:r>
              <a:rPr lang="en-US" sz="2400" dirty="0"/>
              <a:t> og </a:t>
            </a:r>
            <a:r>
              <a:rPr lang="en-US" sz="2400" dirty="0" err="1"/>
              <a:t>behandling</a:t>
            </a:r>
            <a:r>
              <a:rPr lang="en-US" sz="2400" dirty="0"/>
              <a:t> </a:t>
            </a:r>
            <a:r>
              <a:rPr lang="en-US" sz="2400" dirty="0" err="1"/>
              <a:t>af</a:t>
            </a:r>
            <a:r>
              <a:rPr lang="en-US" sz="2400" dirty="0"/>
              <a:t> </a:t>
            </a:r>
            <a:r>
              <a:rPr lang="en-US" sz="2400" dirty="0" err="1"/>
              <a:t>smitsomme</a:t>
            </a:r>
            <a:r>
              <a:rPr lang="en-US" sz="2400" dirty="0"/>
              <a:t> </a:t>
            </a:r>
            <a:r>
              <a:rPr lang="en-US" sz="2400" dirty="0" err="1"/>
              <a:t>sygdomme</a:t>
            </a:r>
            <a:r>
              <a:rPr lang="en-US" sz="2400" dirty="0"/>
              <a:t> </a:t>
            </a:r>
            <a:r>
              <a:rPr lang="en-US" sz="2400" dirty="0" err="1"/>
              <a:t>som</a:t>
            </a:r>
            <a:r>
              <a:rPr lang="en-US" sz="2400" dirty="0"/>
              <a:t> malaria, </a:t>
            </a:r>
            <a:r>
              <a:rPr lang="en-US" sz="2400" dirty="0" err="1"/>
              <a:t>tuberkulose</a:t>
            </a:r>
            <a:r>
              <a:rPr lang="en-US" sz="2400" dirty="0"/>
              <a:t> og HIV/AIDS.</a:t>
            </a:r>
            <a:endParaRPr sz="2400" dirty="0"/>
          </a:p>
        </p:txBody>
      </p:sp>
      <p:sp>
        <p:nvSpPr>
          <p:cNvPr id="15" name="Google Shape;207;p25"/>
          <p:cNvSpPr txBox="1"/>
          <p:nvPr/>
        </p:nvSpPr>
        <p:spPr>
          <a:xfrm>
            <a:off x="9333186" y="1"/>
            <a:ext cx="2809473" cy="223473"/>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012A60"/>
              </a:buClr>
              <a:buSzPts val="1000"/>
              <a:buFont typeface="Arial"/>
              <a:buNone/>
            </a:pPr>
            <a:r>
              <a:rPr lang="en-US" sz="1000" b="0" i="0" u="none" strike="noStrike" cap="none">
                <a:solidFill>
                  <a:srgbClr val="012A60"/>
                </a:solidFill>
                <a:latin typeface="Arial"/>
                <a:ea typeface="Arial"/>
                <a:cs typeface="Arial"/>
                <a:sym typeface="Arial"/>
              </a:rPr>
              <a:t>Data: Verdensmålene.dk</a:t>
            </a:r>
            <a:endParaRPr/>
          </a:p>
        </p:txBody>
      </p:sp>
    </p:spTree>
    <p:extLst>
      <p:ext uri="{BB962C8B-B14F-4D97-AF65-F5344CB8AC3E}">
        <p14:creationId xmlns:p14="http://schemas.microsoft.com/office/powerpoint/2010/main" val="28419729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7" name="Rektangel 6"/>
          <p:cNvSpPr/>
          <p:nvPr/>
        </p:nvSpPr>
        <p:spPr>
          <a:xfrm>
            <a:off x="1" y="5732585"/>
            <a:ext cx="10647485" cy="1125415"/>
          </a:xfrm>
          <a:prstGeom prst="rect">
            <a:avLst/>
          </a:prstGeom>
          <a:solidFill>
            <a:srgbClr val="C5E3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forbindelse 7"/>
          <p:cNvCxnSpPr/>
          <p:nvPr/>
        </p:nvCxnSpPr>
        <p:spPr>
          <a:xfrm>
            <a:off x="10647484" y="5732585"/>
            <a:ext cx="1544516" cy="0"/>
          </a:xfrm>
          <a:prstGeom prst="line">
            <a:avLst/>
          </a:prstGeom>
          <a:ln>
            <a:solidFill>
              <a:srgbClr val="C5E3EB"/>
            </a:solidFill>
          </a:ln>
        </p:spPr>
        <p:style>
          <a:lnRef idx="1">
            <a:schemeClr val="accent1"/>
          </a:lnRef>
          <a:fillRef idx="0">
            <a:schemeClr val="accent1"/>
          </a:fillRef>
          <a:effectRef idx="0">
            <a:schemeClr val="accent1"/>
          </a:effectRef>
          <a:fontRef idx="minor">
            <a:schemeClr val="tx1"/>
          </a:fontRef>
        </p:style>
      </p:cxn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485" y="5767754"/>
            <a:ext cx="1544515" cy="1068362"/>
          </a:xfrm>
          <a:prstGeom prst="rect">
            <a:avLst/>
          </a:prstGeom>
        </p:spPr>
      </p:pic>
      <p:sp>
        <p:nvSpPr>
          <p:cNvPr id="10" name="Google Shape;212;p26"/>
          <p:cNvSpPr txBox="1">
            <a:spLocks noGrp="1"/>
          </p:cNvSpPr>
          <p:nvPr/>
        </p:nvSpPr>
        <p:spPr>
          <a:xfrm>
            <a:off x="904143" y="556797"/>
            <a:ext cx="8639310" cy="1325245"/>
          </a:xfrm>
          <a:prstGeom prst="rect">
            <a:avLst/>
          </a:prstGeom>
          <a:noFill/>
          <a:ln>
            <a:noFill/>
          </a:ln>
        </p:spPr>
        <p:txBody>
          <a:bodyPr spcFirstLastPara="1" wrap="square" lIns="91425" tIns="45700" rIns="91425" bIns="45700" anchor="ctr" anchorCtr="0">
            <a:noAutofit/>
          </a:bodyPr>
          <a:lstStyle/>
          <a:p>
            <a:pPr>
              <a:lnSpc>
                <a:spcPct val="90000"/>
              </a:lnSpc>
              <a:spcAft>
                <a:spcPts val="0"/>
              </a:spcAft>
            </a:pPr>
            <a:r>
              <a:rPr lang="en-US" sz="4400" dirty="0">
                <a:solidFill>
                  <a:srgbClr val="012A60"/>
                </a:solidFill>
                <a:effectLst/>
                <a:latin typeface="Arial" panose="020B0604020202020204" pitchFamily="34" charset="0"/>
                <a:ea typeface="Arial" panose="020B0604020202020204" pitchFamily="34" charset="0"/>
              </a:rPr>
              <a:t>Men...</a:t>
            </a:r>
            <a:endParaRPr lang="da-DK" sz="1200" dirty="0">
              <a:effectLst/>
              <a:latin typeface="Times New Roman" panose="02020603050405020304" pitchFamily="18" charset="0"/>
              <a:ea typeface="Times New Roman" panose="02020603050405020304" pitchFamily="18" charset="0"/>
            </a:endParaRPr>
          </a:p>
        </p:txBody>
      </p:sp>
      <p:sp>
        <p:nvSpPr>
          <p:cNvPr id="11" name="Google Shape;213;p26"/>
          <p:cNvSpPr txBox="1">
            <a:spLocks noGrp="1"/>
          </p:cNvSpPr>
          <p:nvPr/>
        </p:nvSpPr>
        <p:spPr>
          <a:xfrm>
            <a:off x="904143" y="1714402"/>
            <a:ext cx="8318988" cy="4969510"/>
          </a:xfrm>
          <a:prstGeom prst="rect">
            <a:avLst/>
          </a:prstGeom>
          <a:noFill/>
          <a:ln>
            <a:noFill/>
          </a:ln>
        </p:spPr>
        <p:txBody>
          <a:bodyPr spcFirstLastPara="1" wrap="square" lIns="91425" tIns="45700" rIns="91425" bIns="45700" anchor="t" anchorCtr="0">
            <a:noAutofit/>
          </a:bodyPr>
          <a:lstStyle/>
          <a:p>
            <a:pPr>
              <a:lnSpc>
                <a:spcPct val="90000"/>
              </a:lnSpc>
              <a:spcAft>
                <a:spcPts val="0"/>
              </a:spcAft>
            </a:pPr>
            <a:r>
              <a:rPr lang="en-US" sz="2000" b="1" dirty="0" err="1">
                <a:solidFill>
                  <a:srgbClr val="000000"/>
                </a:solidFill>
                <a:effectLst/>
                <a:latin typeface="Calibri" panose="020F0502020204030204" pitchFamily="34" charset="0"/>
                <a:ea typeface="Calibri" panose="020F0502020204030204" pitchFamily="34" charset="0"/>
              </a:rPr>
              <a:t>Reducering</a:t>
            </a:r>
            <a:r>
              <a:rPr lang="en-US" sz="2000" b="1" dirty="0">
                <a:solidFill>
                  <a:srgbClr val="000000"/>
                </a:solidFill>
                <a:effectLst/>
                <a:latin typeface="Calibri" panose="020F0502020204030204" pitchFamily="34" charset="0"/>
                <a:ea typeface="Calibri" panose="020F0502020204030204" pitchFamily="34" charset="0"/>
              </a:rPr>
              <a:t> </a:t>
            </a:r>
            <a:r>
              <a:rPr lang="en-US" sz="2000" b="1" dirty="0" err="1">
                <a:solidFill>
                  <a:srgbClr val="000000"/>
                </a:solidFill>
                <a:effectLst/>
                <a:latin typeface="Calibri" panose="020F0502020204030204" pitchFamily="34" charset="0"/>
                <a:ea typeface="Calibri" panose="020F0502020204030204" pitchFamily="34" charset="0"/>
              </a:rPr>
              <a:t>af</a:t>
            </a:r>
            <a:r>
              <a:rPr lang="en-US" sz="2000" b="1" dirty="0">
                <a:solidFill>
                  <a:srgbClr val="000000"/>
                </a:solidFill>
                <a:effectLst/>
                <a:latin typeface="Calibri" panose="020F0502020204030204" pitchFamily="34" charset="0"/>
                <a:ea typeface="Calibri" panose="020F0502020204030204" pitchFamily="34" charset="0"/>
              </a:rPr>
              <a:t> </a:t>
            </a:r>
            <a:r>
              <a:rPr lang="en-US" sz="2000" b="1" dirty="0" err="1">
                <a:solidFill>
                  <a:srgbClr val="000000"/>
                </a:solidFill>
                <a:effectLst/>
                <a:latin typeface="Calibri" panose="020F0502020204030204" pitchFamily="34" charset="0"/>
                <a:ea typeface="Calibri" panose="020F0502020204030204" pitchFamily="34" charset="0"/>
              </a:rPr>
              <a:t>moderdødelighed</a:t>
            </a:r>
            <a:r>
              <a:rPr lang="en-US" sz="2000" b="1" dirty="0">
                <a:solidFill>
                  <a:srgbClr val="000000"/>
                </a:solidFill>
                <a:effectLst/>
                <a:latin typeface="Calibri" panose="020F0502020204030204" pitchFamily="34" charset="0"/>
                <a:ea typeface="Calibri" panose="020F0502020204030204" pitchFamily="34" charset="0"/>
              </a:rPr>
              <a:t>:</a:t>
            </a:r>
            <a:endParaRPr lang="da-DK" sz="1200" dirty="0">
              <a:effectLst/>
              <a:latin typeface="Times New Roman" panose="02020603050405020304" pitchFamily="18" charset="0"/>
              <a:ea typeface="Times New Roman" panose="02020603050405020304" pitchFamily="18" charset="0"/>
            </a:endParaRPr>
          </a:p>
          <a:p>
            <a:pPr marL="342900" lvl="0" indent="-342900">
              <a:lnSpc>
                <a:spcPct val="90000"/>
              </a:lnSpc>
              <a:spcAft>
                <a:spcPts val="0"/>
              </a:spcAft>
              <a:buFont typeface="Arial" panose="020B0604020202020204" pitchFamily="34" charset="0"/>
              <a:buChar char="•"/>
              <a:tabLst>
                <a:tab pos="457200" algn="l"/>
              </a:tabLst>
            </a:pP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Vores</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mål</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-75 %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90000"/>
              </a:lnSpc>
              <a:spcAft>
                <a:spcPts val="0"/>
              </a:spcAft>
              <a:buFont typeface="Arial" panose="020B0604020202020204" pitchFamily="34" charset="0"/>
              <a:buChar char="•"/>
              <a:tabLst>
                <a:tab pos="457200" algn="l"/>
              </a:tabLs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nåede</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-45 %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90000"/>
              </a:lnSpc>
              <a:spcBef>
                <a:spcPts val="1000"/>
              </a:spcBef>
              <a:spcAft>
                <a:spcPts val="0"/>
              </a:spcAft>
            </a:pPr>
            <a:r>
              <a:rPr lang="en-US" sz="2000" b="1" dirty="0" err="1">
                <a:solidFill>
                  <a:srgbClr val="000000"/>
                </a:solidFill>
                <a:effectLst/>
                <a:latin typeface="Calibri" panose="020F0502020204030204" pitchFamily="34" charset="0"/>
                <a:ea typeface="Calibri" panose="020F0502020204030204" pitchFamily="34" charset="0"/>
              </a:rPr>
              <a:t>Adgang</a:t>
            </a:r>
            <a:r>
              <a:rPr lang="en-US" sz="2000" b="1" dirty="0">
                <a:solidFill>
                  <a:srgbClr val="000000"/>
                </a:solidFill>
                <a:effectLst/>
                <a:latin typeface="Calibri" panose="020F0502020204030204" pitchFamily="34" charset="0"/>
                <a:ea typeface="Calibri" panose="020F0502020204030204" pitchFamily="34" charset="0"/>
              </a:rPr>
              <a:t> </a:t>
            </a:r>
            <a:r>
              <a:rPr lang="en-US" sz="2000" b="1" dirty="0" err="1">
                <a:solidFill>
                  <a:srgbClr val="000000"/>
                </a:solidFill>
                <a:effectLst/>
                <a:latin typeface="Calibri" panose="020F0502020204030204" pitchFamily="34" charset="0"/>
                <a:ea typeface="Calibri" panose="020F0502020204030204" pitchFamily="34" charset="0"/>
              </a:rPr>
              <a:t>til</a:t>
            </a:r>
            <a:r>
              <a:rPr lang="en-US" sz="2000" b="1" dirty="0">
                <a:solidFill>
                  <a:srgbClr val="000000"/>
                </a:solidFill>
                <a:effectLst/>
                <a:latin typeface="Calibri" panose="020F0502020204030204" pitchFamily="34" charset="0"/>
                <a:ea typeface="Calibri" panose="020F0502020204030204" pitchFamily="34" charset="0"/>
              </a:rPr>
              <a:t> basal </a:t>
            </a:r>
            <a:r>
              <a:rPr lang="en-US" sz="2000" b="1" dirty="0" err="1">
                <a:solidFill>
                  <a:srgbClr val="000000"/>
                </a:solidFill>
                <a:effectLst/>
                <a:latin typeface="Calibri" panose="020F0502020204030204" pitchFamily="34" charset="0"/>
                <a:ea typeface="Calibri" panose="020F0502020204030204" pitchFamily="34" charset="0"/>
              </a:rPr>
              <a:t>uddannelse</a:t>
            </a:r>
            <a:r>
              <a:rPr lang="en-US" sz="2000" b="1" dirty="0">
                <a:solidFill>
                  <a:srgbClr val="000000"/>
                </a:solidFill>
                <a:effectLst/>
                <a:latin typeface="Calibri" panose="020F0502020204030204" pitchFamily="34" charset="0"/>
                <a:ea typeface="Calibri" panose="020F0502020204030204" pitchFamily="34" charset="0"/>
              </a:rPr>
              <a:t>:</a:t>
            </a:r>
            <a:endParaRPr lang="da-DK" sz="1200" dirty="0">
              <a:effectLst/>
              <a:latin typeface="Times New Roman" panose="02020603050405020304" pitchFamily="18" charset="0"/>
              <a:ea typeface="Times New Roman" panose="02020603050405020304" pitchFamily="18" charset="0"/>
            </a:endParaRPr>
          </a:p>
          <a:p>
            <a:pPr marL="342900" lvl="0" indent="-342900">
              <a:lnSpc>
                <a:spcPct val="90000"/>
              </a:lnSpc>
              <a:spcAft>
                <a:spcPts val="0"/>
              </a:spcAft>
              <a:buFont typeface="Arial" panose="020B0604020202020204" pitchFamily="34" charset="0"/>
              <a:buChar char="•"/>
              <a:tabLst>
                <a:tab pos="457200" algn="l"/>
              </a:tabLst>
            </a:pP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Vores</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mål</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100 %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90000"/>
              </a:lnSpc>
              <a:spcAft>
                <a:spcPts val="0"/>
              </a:spcAft>
              <a:buFont typeface="Arial" panose="020B0604020202020204" pitchFamily="34" charset="0"/>
              <a:buChar char="•"/>
              <a:tabLst>
                <a:tab pos="457200" algn="l"/>
              </a:tabLst>
            </a:pP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 </a:t>
            </a:r>
            <a:r>
              <a:rPr lang="en-US" sz="20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nåede</a:t>
            </a:r>
            <a:r>
              <a:rPr lang="en-US" sz="2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91 %</a:t>
            </a:r>
            <a:endParaRPr lang="da-DK"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90000"/>
              </a:lnSpc>
              <a:spcBef>
                <a:spcPts val="1000"/>
              </a:spcBef>
              <a:spcAft>
                <a:spcPts val="0"/>
              </a:spcAft>
            </a:pPr>
            <a:r>
              <a:rPr lang="en-US" sz="2000" b="1" dirty="0" err="1">
                <a:solidFill>
                  <a:srgbClr val="000000"/>
                </a:solidFill>
                <a:effectLst/>
                <a:latin typeface="Calibri" panose="020F0502020204030204" pitchFamily="34" charset="0"/>
                <a:ea typeface="Calibri" panose="020F0502020204030204" pitchFamily="34" charset="0"/>
              </a:rPr>
              <a:t>Bæredygtig</a:t>
            </a:r>
            <a:r>
              <a:rPr lang="en-US" sz="2000" b="1" dirty="0">
                <a:solidFill>
                  <a:srgbClr val="000000"/>
                </a:solidFill>
                <a:effectLst/>
                <a:latin typeface="Calibri" panose="020F0502020204030204" pitchFamily="34" charset="0"/>
                <a:ea typeface="Calibri" panose="020F0502020204030204" pitchFamily="34" charset="0"/>
              </a:rPr>
              <a:t> </a:t>
            </a:r>
            <a:r>
              <a:rPr lang="en-US" sz="2000" b="1" dirty="0" err="1">
                <a:solidFill>
                  <a:srgbClr val="000000"/>
                </a:solidFill>
                <a:effectLst/>
                <a:latin typeface="Calibri" panose="020F0502020204030204" pitchFamily="34" charset="0"/>
                <a:ea typeface="Calibri" panose="020F0502020204030204" pitchFamily="34" charset="0"/>
              </a:rPr>
              <a:t>udvikling</a:t>
            </a:r>
            <a:endParaRPr lang="da-DK" sz="1200" dirty="0">
              <a:effectLst/>
              <a:latin typeface="Times New Roman" panose="02020603050405020304" pitchFamily="18" charset="0"/>
              <a:ea typeface="Times New Roman" panose="02020603050405020304" pitchFamily="18" charset="0"/>
            </a:endParaRPr>
          </a:p>
          <a:p>
            <a:pPr>
              <a:lnSpc>
                <a:spcPct val="90000"/>
              </a:lnSpc>
              <a:spcBef>
                <a:spcPts val="1000"/>
              </a:spcBef>
              <a:spcAft>
                <a:spcPts val="0"/>
              </a:spcAft>
            </a:pPr>
            <a:r>
              <a:rPr lang="da-DK" sz="2000" dirty="0">
                <a:solidFill>
                  <a:srgbClr val="000000"/>
                </a:solidFill>
                <a:effectLst/>
                <a:latin typeface="Calibri" panose="020F0502020204030204" pitchFamily="34" charset="0"/>
                <a:ea typeface="Calibri" panose="020F0502020204030204" pitchFamily="34" charset="0"/>
              </a:rPr>
              <a:t>Eneste mål, hvor der ikke var fremskridt er omkring. Nogle af de miljømæssige delmål er værre I dag f.eks. Udslip af CO2, der er steget med 50% siden 1990</a:t>
            </a:r>
            <a:endParaRPr lang="da-DK" sz="1200" dirty="0">
              <a:effectLst/>
              <a:latin typeface="Times New Roman" panose="02020603050405020304" pitchFamily="18" charset="0"/>
              <a:ea typeface="Times New Roman" panose="02020603050405020304" pitchFamily="18" charset="0"/>
            </a:endParaRPr>
          </a:p>
        </p:txBody>
      </p:sp>
      <p:sp>
        <p:nvSpPr>
          <p:cNvPr id="12" name="Google Shape;215;p26"/>
          <p:cNvSpPr txBox="1"/>
          <p:nvPr/>
        </p:nvSpPr>
        <p:spPr>
          <a:xfrm>
            <a:off x="8913813" y="182880"/>
            <a:ext cx="2858770" cy="259080"/>
          </a:xfrm>
          <a:prstGeom prst="rect">
            <a:avLst/>
          </a:prstGeom>
          <a:noFill/>
          <a:ln>
            <a:noFill/>
          </a:ln>
        </p:spPr>
        <p:txBody>
          <a:bodyPr spcFirstLastPara="1" wrap="square" lIns="91425" tIns="45700" rIns="91425" bIns="45700" anchor="t" anchorCtr="0">
            <a:noAutofit/>
          </a:bodyPr>
          <a:lstStyle/>
          <a:p>
            <a:pPr algn="r">
              <a:lnSpc>
                <a:spcPct val="90000"/>
              </a:lnSpc>
              <a:spcAft>
                <a:spcPts val="0"/>
              </a:spcAft>
            </a:pPr>
            <a:r>
              <a:rPr lang="en-US" sz="1000">
                <a:solidFill>
                  <a:srgbClr val="012A60"/>
                </a:solidFill>
                <a:effectLst/>
                <a:latin typeface="Arial" panose="020B0604020202020204" pitchFamily="34" charset="0"/>
                <a:ea typeface="Arial" panose="020B0604020202020204" pitchFamily="34" charset="0"/>
              </a:rPr>
              <a:t>Data: Our World in Data</a:t>
            </a:r>
            <a:endParaRPr lang="da-DK" sz="12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71159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705</Words>
  <Application>Microsoft Office PowerPoint</Application>
  <PresentationFormat>Widescreen</PresentationFormat>
  <Paragraphs>100</Paragraphs>
  <Slides>19</Slides>
  <Notes>19</Notes>
  <HiddenSlides>0</HiddenSlides>
  <MMClips>0</MMClips>
  <ScaleCrop>false</ScaleCrop>
  <HeadingPairs>
    <vt:vector size="6" baseType="variant">
      <vt:variant>
        <vt:lpstr>Benyttede skrifttyper</vt:lpstr>
      </vt:variant>
      <vt:variant>
        <vt:i4>3</vt:i4>
      </vt:variant>
      <vt:variant>
        <vt:lpstr>Tema</vt:lpstr>
      </vt:variant>
      <vt:variant>
        <vt:i4>1</vt:i4>
      </vt:variant>
      <vt:variant>
        <vt:lpstr>Slidetitler</vt:lpstr>
      </vt:variant>
      <vt:variant>
        <vt:i4>19</vt:i4>
      </vt:variant>
    </vt:vector>
  </HeadingPairs>
  <TitlesOfParts>
    <vt:vector size="23" baseType="lpstr">
      <vt:lpstr>Arial</vt:lpstr>
      <vt:lpstr>Calibri</vt:lpstr>
      <vt:lpstr>Times New Roman</vt:lpstr>
      <vt:lpstr>Office Theme</vt:lpstr>
      <vt:lpstr>PowerPoint-præsentation</vt:lpstr>
      <vt:lpstr>De Forenede Nationer (FN)</vt:lpstr>
      <vt:lpstr>FN’s historie</vt:lpstr>
      <vt:lpstr>FN’s opbygning</vt:lpstr>
      <vt:lpstr>FN’s fire hovedformål</vt:lpstr>
      <vt:lpstr>Verdensmålene</vt:lpstr>
      <vt:lpstr>Fra ‘2015-målene’ til ‘verdensmålene’</vt:lpstr>
      <vt:lpstr>Nåede vi ‘2015-målene’?</vt:lpstr>
      <vt:lpstr>PowerPoint-præsentation</vt:lpstr>
      <vt:lpstr>PowerPoint-præsentation</vt:lpstr>
      <vt:lpstr>FN’s fire hovedformål</vt:lpstr>
      <vt:lpstr>FN’s fire hovedformål</vt:lpstr>
      <vt:lpstr>FN’s fire hovedformål</vt:lpstr>
      <vt:lpstr>FN’s fire hovedformål</vt:lpstr>
      <vt:lpstr>PowerPoint-præsentation</vt:lpstr>
      <vt:lpstr>Bæredygtig udvikling Hvorfor er det vigtigt?</vt:lpstr>
      <vt:lpstr>Verdensmålene...</vt:lpstr>
      <vt:lpstr>Er nogle Verdensmål vigtigere end andre?  Hvem har det største ansvar for at opfylde Verdensmålene inden 2030?  Bør rige, industrialiserede lande tage det største ansvar for at nå Verdensmålene?  Er det realistisk at nå Verdensmålene inden 2030?  Hvad kan vi gøre i Danmark for at nå verdensmålene inden 2030?  Bliver verden bedre eller værre?       </vt:lpstr>
      <vt:lpstr>VORES GL    BALE ANSVAR  Hvordan kan du bidrage?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Mille Gydahl-Jensen</dc:creator>
  <cp:lastModifiedBy>Mille Gydahl-Jensen</cp:lastModifiedBy>
  <cp:revision>10</cp:revision>
  <dcterms:modified xsi:type="dcterms:W3CDTF">2019-04-11T13:51:38Z</dcterms:modified>
</cp:coreProperties>
</file>